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tiff" ContentType="image/tiff"/>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5"/>
  </p:notesMasterIdLst>
  <p:sldIdLst>
    <p:sldId id="281" r:id="rId2"/>
    <p:sldId id="401" r:id="rId3"/>
    <p:sldId id="264" r:id="rId4"/>
    <p:sldId id="370" r:id="rId5"/>
    <p:sldId id="325" r:id="rId6"/>
    <p:sldId id="306" r:id="rId7"/>
    <p:sldId id="305" r:id="rId8"/>
    <p:sldId id="402" r:id="rId9"/>
    <p:sldId id="369" r:id="rId10"/>
    <p:sldId id="317" r:id="rId11"/>
    <p:sldId id="318" r:id="rId12"/>
    <p:sldId id="319" r:id="rId13"/>
    <p:sldId id="320" r:id="rId14"/>
    <p:sldId id="322" r:id="rId15"/>
    <p:sldId id="308" r:id="rId16"/>
    <p:sldId id="309" r:id="rId17"/>
    <p:sldId id="310" r:id="rId18"/>
    <p:sldId id="311" r:id="rId19"/>
    <p:sldId id="333" r:id="rId20"/>
    <p:sldId id="314" r:id="rId21"/>
    <p:sldId id="302" r:id="rId22"/>
    <p:sldId id="315" r:id="rId23"/>
    <p:sldId id="316" r:id="rId24"/>
    <p:sldId id="327" r:id="rId25"/>
    <p:sldId id="328" r:id="rId26"/>
    <p:sldId id="329" r:id="rId27"/>
    <p:sldId id="326" r:id="rId28"/>
    <p:sldId id="334" r:id="rId29"/>
    <p:sldId id="365" r:id="rId30"/>
    <p:sldId id="376" r:id="rId31"/>
    <p:sldId id="380" r:id="rId32"/>
    <p:sldId id="381" r:id="rId33"/>
    <p:sldId id="382" r:id="rId34"/>
    <p:sldId id="383" r:id="rId35"/>
    <p:sldId id="385" r:id="rId36"/>
    <p:sldId id="386" r:id="rId37"/>
    <p:sldId id="387" r:id="rId38"/>
    <p:sldId id="388" r:id="rId39"/>
    <p:sldId id="389" r:id="rId40"/>
    <p:sldId id="384" r:id="rId41"/>
    <p:sldId id="358" r:id="rId42"/>
    <p:sldId id="399" r:id="rId43"/>
    <p:sldId id="378" r:id="rId44"/>
    <p:sldId id="354" r:id="rId45"/>
    <p:sldId id="390" r:id="rId46"/>
    <p:sldId id="392" r:id="rId47"/>
    <p:sldId id="398" r:id="rId48"/>
    <p:sldId id="372" r:id="rId49"/>
    <p:sldId id="394" r:id="rId50"/>
    <p:sldId id="290" r:id="rId51"/>
    <p:sldId id="295" r:id="rId52"/>
    <p:sldId id="261" r:id="rId53"/>
    <p:sldId id="377" r:id="rId54"/>
  </p:sldIdLst>
  <p:sldSz cx="11520488" cy="6480175"/>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041" userDrawn="1">
          <p15:clr>
            <a:srgbClr val="A4A3A4"/>
          </p15:clr>
        </p15:guide>
        <p15:guide id="2" pos="3629"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0C0C0"/>
    <a:srgbClr val="FFD7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992" autoAdjust="0"/>
    <p:restoredTop sz="85007" autoAdjust="0"/>
  </p:normalViewPr>
  <p:slideViewPr>
    <p:cSldViewPr snapToGrid="0" snapToObjects="1">
      <p:cViewPr varScale="1">
        <p:scale>
          <a:sx n="92" d="100"/>
          <a:sy n="92" d="100"/>
        </p:scale>
        <p:origin x="216" y="63"/>
      </p:cViewPr>
      <p:guideLst>
        <p:guide orient="horz" pos="2041"/>
        <p:guide pos="3629"/>
      </p:guideLst>
    </p:cSldViewPr>
  </p:slideViewPr>
  <p:notesTextViewPr>
    <p:cViewPr>
      <p:scale>
        <a:sx n="75" d="100"/>
        <a:sy n="75"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diagrams/_rels/data1.xml.rels><?xml version="1.0" encoding="UTF-8" standalone="yes"?>
<Relationships xmlns="http://schemas.openxmlformats.org/package/2006/relationships"><Relationship Id="rId2" Type="http://schemas.openxmlformats.org/officeDocument/2006/relationships/image" Target="../media/image32.svg"/><Relationship Id="rId1" Type="http://schemas.openxmlformats.org/officeDocument/2006/relationships/image" Target="../media/image31.png"/></Relationships>
</file>

<file path=ppt/diagrams/_rels/drawing1.xml.rels><?xml version="1.0" encoding="UTF-8" standalone="yes"?>
<Relationships xmlns="http://schemas.openxmlformats.org/package/2006/relationships"><Relationship Id="rId2" Type="http://schemas.openxmlformats.org/officeDocument/2006/relationships/image" Target="../media/image32.svg"/><Relationship Id="rId1" Type="http://schemas.openxmlformats.org/officeDocument/2006/relationships/image" Target="../media/image31.pn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8CE72BD-2C41-4C58-BFF5-029348EE5E72}" type="doc">
      <dgm:prSet loTypeId="urn:microsoft.com/office/officeart/2009/layout/CirclePictureHierarchy" loCatId="picture" qsTypeId="urn:microsoft.com/office/officeart/2005/8/quickstyle/simple1" qsCatId="simple" csTypeId="urn:microsoft.com/office/officeart/2005/8/colors/colorful2" csCatId="colorful" phldr="1"/>
      <dgm:spPr/>
      <dgm:t>
        <a:bodyPr/>
        <a:lstStyle/>
        <a:p>
          <a:endParaRPr lang="en-US"/>
        </a:p>
      </dgm:t>
    </dgm:pt>
    <dgm:pt modelId="{AF927777-03FC-4425-8187-798D51F79DBF}">
      <dgm:prSet phldrT="[Text]" custT="1"/>
      <dgm:spPr/>
      <dgm:t>
        <a:bodyPr/>
        <a:lstStyle/>
        <a:p>
          <a:r>
            <a:rPr lang="en-US" sz="1100" dirty="0"/>
            <a:t>John</a:t>
          </a:r>
        </a:p>
      </dgm:t>
    </dgm:pt>
    <dgm:pt modelId="{2B0935B4-7F51-4756-B3F0-59476C12E939}" type="parTrans" cxnId="{55112A69-2F73-4ED1-86E0-3BDE2DB71A36}">
      <dgm:prSet/>
      <dgm:spPr/>
      <dgm:t>
        <a:bodyPr/>
        <a:lstStyle/>
        <a:p>
          <a:endParaRPr lang="en-US"/>
        </a:p>
      </dgm:t>
    </dgm:pt>
    <dgm:pt modelId="{D478E542-474D-460F-ABF3-D77C7AAA8C7B}" type="sibTrans" cxnId="{55112A69-2F73-4ED1-86E0-3BDE2DB71A36}">
      <dgm:prSet/>
      <dgm:spPr/>
      <dgm:t>
        <a:bodyPr/>
        <a:lstStyle/>
        <a:p>
          <a:endParaRPr lang="en-US"/>
        </a:p>
      </dgm:t>
    </dgm:pt>
    <dgm:pt modelId="{FE801DE7-7A7A-4F29-80A5-BA30F78C09B8}">
      <dgm:prSet phldrT="[Text]" custT="1"/>
      <dgm:spPr/>
      <dgm:t>
        <a:bodyPr/>
        <a:lstStyle/>
        <a:p>
          <a:r>
            <a:rPr lang="en-US" sz="1100" dirty="0"/>
            <a:t>Mary</a:t>
          </a:r>
        </a:p>
      </dgm:t>
    </dgm:pt>
    <dgm:pt modelId="{B828909E-5435-45E9-ADFC-9B8AD314884B}" type="parTrans" cxnId="{F64A9172-CB40-4163-A746-5DF54ABD14F1}">
      <dgm:prSet>
        <dgm:style>
          <a:lnRef idx="1">
            <a:schemeClr val="accent4"/>
          </a:lnRef>
          <a:fillRef idx="0">
            <a:schemeClr val="accent4"/>
          </a:fillRef>
          <a:effectRef idx="0">
            <a:schemeClr val="accent4"/>
          </a:effectRef>
          <a:fontRef idx="minor">
            <a:schemeClr val="tx1"/>
          </a:fontRef>
        </dgm:style>
      </dgm:prSet>
      <dgm:spPr/>
      <dgm:t>
        <a:bodyPr/>
        <a:lstStyle/>
        <a:p>
          <a:endParaRPr lang="en-US"/>
        </a:p>
      </dgm:t>
    </dgm:pt>
    <dgm:pt modelId="{F669BBB8-228D-47CF-94D2-7A11DBAA8E93}" type="sibTrans" cxnId="{F64A9172-CB40-4163-A746-5DF54ABD14F1}">
      <dgm:prSet/>
      <dgm:spPr/>
      <dgm:t>
        <a:bodyPr/>
        <a:lstStyle/>
        <a:p>
          <a:endParaRPr lang="en-US"/>
        </a:p>
      </dgm:t>
    </dgm:pt>
    <dgm:pt modelId="{05FA7849-D18D-429E-A457-079D69BAF823}">
      <dgm:prSet phldrT="[Text]" custT="1"/>
      <dgm:spPr/>
      <dgm:t>
        <a:bodyPr/>
        <a:lstStyle/>
        <a:p>
          <a:r>
            <a:rPr lang="en-US" sz="1100" dirty="0"/>
            <a:t>Alice</a:t>
          </a:r>
        </a:p>
      </dgm:t>
    </dgm:pt>
    <dgm:pt modelId="{F6961E47-94BC-4910-8DAA-EDAECE425E6D}" type="parTrans" cxnId="{F331DB35-0A96-4FA5-A82E-3E1B73B3061F}">
      <dgm:prSet>
        <dgm:style>
          <a:lnRef idx="1">
            <a:schemeClr val="accent4"/>
          </a:lnRef>
          <a:fillRef idx="0">
            <a:schemeClr val="accent4"/>
          </a:fillRef>
          <a:effectRef idx="0">
            <a:schemeClr val="accent4"/>
          </a:effectRef>
          <a:fontRef idx="minor">
            <a:schemeClr val="tx1"/>
          </a:fontRef>
        </dgm:style>
      </dgm:prSet>
      <dgm:spPr/>
      <dgm:t>
        <a:bodyPr/>
        <a:lstStyle/>
        <a:p>
          <a:endParaRPr lang="en-US"/>
        </a:p>
      </dgm:t>
    </dgm:pt>
    <dgm:pt modelId="{7DBF0AF0-174F-4127-9A18-87E36384700D}" type="sibTrans" cxnId="{F331DB35-0A96-4FA5-A82E-3E1B73B3061F}">
      <dgm:prSet/>
      <dgm:spPr/>
      <dgm:t>
        <a:bodyPr/>
        <a:lstStyle/>
        <a:p>
          <a:endParaRPr lang="en-US"/>
        </a:p>
      </dgm:t>
    </dgm:pt>
    <dgm:pt modelId="{6032A6D0-789A-442F-BA00-87ACE1373057}">
      <dgm:prSet phldrT="[Text]" custT="1"/>
      <dgm:spPr/>
      <dgm:t>
        <a:bodyPr/>
        <a:lstStyle/>
        <a:p>
          <a:r>
            <a:rPr lang="en-US" sz="1100" dirty="0"/>
            <a:t>Shaun</a:t>
          </a:r>
        </a:p>
      </dgm:t>
    </dgm:pt>
    <dgm:pt modelId="{E90145CE-4711-4817-901F-FE9C135404D9}" type="parTrans" cxnId="{A5355892-2298-4647-BF4F-C7DD022379DF}">
      <dgm:prSet>
        <dgm:style>
          <a:lnRef idx="1">
            <a:schemeClr val="accent4"/>
          </a:lnRef>
          <a:fillRef idx="0">
            <a:schemeClr val="accent4"/>
          </a:fillRef>
          <a:effectRef idx="0">
            <a:schemeClr val="accent4"/>
          </a:effectRef>
          <a:fontRef idx="minor">
            <a:schemeClr val="tx1"/>
          </a:fontRef>
        </dgm:style>
      </dgm:prSet>
      <dgm:spPr/>
      <dgm:t>
        <a:bodyPr/>
        <a:lstStyle/>
        <a:p>
          <a:endParaRPr lang="en-US"/>
        </a:p>
      </dgm:t>
    </dgm:pt>
    <dgm:pt modelId="{81684C31-DDB3-4CA8-9F48-3ACB84BDED13}" type="sibTrans" cxnId="{A5355892-2298-4647-BF4F-C7DD022379DF}">
      <dgm:prSet/>
      <dgm:spPr/>
      <dgm:t>
        <a:bodyPr/>
        <a:lstStyle/>
        <a:p>
          <a:endParaRPr lang="en-US"/>
        </a:p>
      </dgm:t>
    </dgm:pt>
    <dgm:pt modelId="{5D6FE1C5-FAE4-4D79-8FC7-23003F6527B0}">
      <dgm:prSet phldrT="[Text]" custT="1"/>
      <dgm:spPr/>
      <dgm:t>
        <a:bodyPr/>
        <a:lstStyle/>
        <a:p>
          <a:r>
            <a:rPr lang="en-US" sz="1100" dirty="0"/>
            <a:t>Jacob</a:t>
          </a:r>
        </a:p>
      </dgm:t>
    </dgm:pt>
    <dgm:pt modelId="{221811C2-B7BE-4012-9BF2-A21311894C98}" type="parTrans" cxnId="{0A3B30C5-2FA6-4CD1-9B7D-C99810640BEA}">
      <dgm:prSet>
        <dgm:style>
          <a:lnRef idx="1">
            <a:schemeClr val="accent4"/>
          </a:lnRef>
          <a:fillRef idx="0">
            <a:schemeClr val="accent4"/>
          </a:fillRef>
          <a:effectRef idx="0">
            <a:schemeClr val="accent4"/>
          </a:effectRef>
          <a:fontRef idx="minor">
            <a:schemeClr val="tx1"/>
          </a:fontRef>
        </dgm:style>
      </dgm:prSet>
      <dgm:spPr/>
      <dgm:t>
        <a:bodyPr/>
        <a:lstStyle/>
        <a:p>
          <a:endParaRPr lang="en-US"/>
        </a:p>
      </dgm:t>
    </dgm:pt>
    <dgm:pt modelId="{CF1964D2-2834-45FA-B347-28F3B5F33D3F}" type="sibTrans" cxnId="{0A3B30C5-2FA6-4CD1-9B7D-C99810640BEA}">
      <dgm:prSet/>
      <dgm:spPr/>
      <dgm:t>
        <a:bodyPr/>
        <a:lstStyle/>
        <a:p>
          <a:endParaRPr lang="en-US"/>
        </a:p>
      </dgm:t>
    </dgm:pt>
    <dgm:pt modelId="{06F56582-1B90-4712-9866-809027897550}">
      <dgm:prSet phldrT="[Text]" custT="1"/>
      <dgm:spPr/>
      <dgm:t>
        <a:bodyPr/>
        <a:lstStyle/>
        <a:p>
          <a:r>
            <a:rPr lang="en-US" sz="1100" dirty="0"/>
            <a:t>Jerry</a:t>
          </a:r>
        </a:p>
      </dgm:t>
    </dgm:pt>
    <dgm:pt modelId="{1A1C4BF5-3E79-46E7-A9D0-34925CD074D5}" type="parTrans" cxnId="{2A8ECE83-004B-4732-A936-45E086491389}">
      <dgm:prSet>
        <dgm:style>
          <a:lnRef idx="1">
            <a:schemeClr val="accent4"/>
          </a:lnRef>
          <a:fillRef idx="0">
            <a:schemeClr val="accent4"/>
          </a:fillRef>
          <a:effectRef idx="0">
            <a:schemeClr val="accent4"/>
          </a:effectRef>
          <a:fontRef idx="minor">
            <a:schemeClr val="tx1"/>
          </a:fontRef>
        </dgm:style>
      </dgm:prSet>
      <dgm:spPr/>
      <dgm:t>
        <a:bodyPr/>
        <a:lstStyle/>
        <a:p>
          <a:endParaRPr lang="en-US"/>
        </a:p>
      </dgm:t>
    </dgm:pt>
    <dgm:pt modelId="{A00E7BC4-1544-4E6E-BB6C-7C319D1FD053}" type="sibTrans" cxnId="{2A8ECE83-004B-4732-A936-45E086491389}">
      <dgm:prSet/>
      <dgm:spPr/>
      <dgm:t>
        <a:bodyPr/>
        <a:lstStyle/>
        <a:p>
          <a:endParaRPr lang="en-US"/>
        </a:p>
      </dgm:t>
    </dgm:pt>
    <dgm:pt modelId="{A12F14D7-68B3-46B8-ACD8-96F5232E5657}">
      <dgm:prSet phldrT="[Text]" custT="1"/>
      <dgm:spPr/>
      <dgm:t>
        <a:bodyPr/>
        <a:lstStyle/>
        <a:p>
          <a:r>
            <a:rPr lang="en-US" sz="1100" dirty="0"/>
            <a:t>Bob</a:t>
          </a:r>
        </a:p>
      </dgm:t>
    </dgm:pt>
    <dgm:pt modelId="{B6E25144-ECF0-4083-8DC3-7AD4C3FB9BEE}" type="parTrans" cxnId="{96C4DA8A-97BF-42D7-B605-4CE737AFAD47}">
      <dgm:prSet>
        <dgm:style>
          <a:lnRef idx="1">
            <a:schemeClr val="accent4"/>
          </a:lnRef>
          <a:fillRef idx="0">
            <a:schemeClr val="accent4"/>
          </a:fillRef>
          <a:effectRef idx="0">
            <a:schemeClr val="accent4"/>
          </a:effectRef>
          <a:fontRef idx="minor">
            <a:schemeClr val="tx1"/>
          </a:fontRef>
        </dgm:style>
      </dgm:prSet>
      <dgm:spPr/>
      <dgm:t>
        <a:bodyPr/>
        <a:lstStyle/>
        <a:p>
          <a:endParaRPr lang="en-US"/>
        </a:p>
      </dgm:t>
    </dgm:pt>
    <dgm:pt modelId="{24A76463-60DA-46F8-8241-F27710C5131F}" type="sibTrans" cxnId="{96C4DA8A-97BF-42D7-B605-4CE737AFAD47}">
      <dgm:prSet/>
      <dgm:spPr/>
      <dgm:t>
        <a:bodyPr/>
        <a:lstStyle/>
        <a:p>
          <a:endParaRPr lang="en-US"/>
        </a:p>
      </dgm:t>
    </dgm:pt>
    <dgm:pt modelId="{954113CC-62F3-4F36-8015-40DE94C27FD0}">
      <dgm:prSet phldrT="[Text]" custT="1"/>
      <dgm:spPr/>
      <dgm:t>
        <a:bodyPr/>
        <a:lstStyle/>
        <a:p>
          <a:r>
            <a:rPr lang="en-US" sz="1100" dirty="0"/>
            <a:t>Natalie</a:t>
          </a:r>
        </a:p>
      </dgm:t>
    </dgm:pt>
    <dgm:pt modelId="{2990D181-E09C-4EC9-AFDA-1AF70F18A4E4}" type="parTrans" cxnId="{EF1570F3-632F-4844-9A78-A1CFEB901D84}">
      <dgm:prSet>
        <dgm:style>
          <a:lnRef idx="1">
            <a:schemeClr val="accent4"/>
          </a:lnRef>
          <a:fillRef idx="0">
            <a:schemeClr val="accent4"/>
          </a:fillRef>
          <a:effectRef idx="0">
            <a:schemeClr val="accent4"/>
          </a:effectRef>
          <a:fontRef idx="minor">
            <a:schemeClr val="tx1"/>
          </a:fontRef>
        </dgm:style>
      </dgm:prSet>
      <dgm:spPr/>
      <dgm:t>
        <a:bodyPr/>
        <a:lstStyle/>
        <a:p>
          <a:endParaRPr lang="en-US"/>
        </a:p>
      </dgm:t>
    </dgm:pt>
    <dgm:pt modelId="{F66F6B55-FC70-4A29-81AE-C776FF68D93D}" type="sibTrans" cxnId="{EF1570F3-632F-4844-9A78-A1CFEB901D84}">
      <dgm:prSet/>
      <dgm:spPr/>
      <dgm:t>
        <a:bodyPr/>
        <a:lstStyle/>
        <a:p>
          <a:endParaRPr lang="en-US"/>
        </a:p>
      </dgm:t>
    </dgm:pt>
    <dgm:pt modelId="{6197C6D2-6508-4C33-AD88-73C4C85FE7A8}" type="pres">
      <dgm:prSet presAssocID="{38CE72BD-2C41-4C58-BFF5-029348EE5E72}" presName="hierChild1" presStyleCnt="0">
        <dgm:presLayoutVars>
          <dgm:chPref val="1"/>
          <dgm:dir/>
          <dgm:animOne val="branch"/>
          <dgm:animLvl val="lvl"/>
          <dgm:resizeHandles/>
        </dgm:presLayoutVars>
      </dgm:prSet>
      <dgm:spPr/>
    </dgm:pt>
    <dgm:pt modelId="{2BB88BA0-943F-45FF-BEA4-C88BA7EBD432}" type="pres">
      <dgm:prSet presAssocID="{AF927777-03FC-4425-8187-798D51F79DBF}" presName="hierRoot1" presStyleCnt="0"/>
      <dgm:spPr/>
    </dgm:pt>
    <dgm:pt modelId="{B692F3EA-819E-4BDC-97E6-3F4522E9B7C8}" type="pres">
      <dgm:prSet presAssocID="{AF927777-03FC-4425-8187-798D51F79DBF}" presName="composite" presStyleCnt="0"/>
      <dgm:spPr/>
    </dgm:pt>
    <dgm:pt modelId="{54E94C55-12F0-4DE8-96B7-0E702D6451ED}" type="pres">
      <dgm:prSet presAssocID="{AF927777-03FC-4425-8187-798D51F79DBF}" presName="image" presStyleLbl="node0" presStyleIdx="0" presStyleCnt="1" custScaleX="229423" custScaleY="201264" custLinFactNeighborX="7196" custLinFactNeighborY="-6454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User"/>
        </a:ext>
      </dgm:extLst>
    </dgm:pt>
    <dgm:pt modelId="{527CC06C-9D5A-4CCA-A7BF-E51C8156F080}" type="pres">
      <dgm:prSet presAssocID="{AF927777-03FC-4425-8187-798D51F79DBF}" presName="text" presStyleLbl="revTx" presStyleIdx="0" presStyleCnt="8" custScaleX="229757" custScaleY="184454" custLinFactNeighborX="86721" custLinFactNeighborY="-84430">
        <dgm:presLayoutVars>
          <dgm:chPref val="3"/>
        </dgm:presLayoutVars>
      </dgm:prSet>
      <dgm:spPr/>
    </dgm:pt>
    <dgm:pt modelId="{8EF1E47F-644D-45A7-BD4F-948DD1FD98FA}" type="pres">
      <dgm:prSet presAssocID="{AF927777-03FC-4425-8187-798D51F79DBF}" presName="hierChild2" presStyleCnt="0"/>
      <dgm:spPr/>
    </dgm:pt>
    <dgm:pt modelId="{600081DD-6624-47B8-9527-D1C82C8BCEA4}" type="pres">
      <dgm:prSet presAssocID="{B828909E-5435-45E9-ADFC-9B8AD314884B}" presName="Name10" presStyleLbl="parChTrans1D2" presStyleIdx="0" presStyleCnt="2"/>
      <dgm:spPr/>
    </dgm:pt>
    <dgm:pt modelId="{57FF7B57-3B92-48CB-842D-3AE7E83DBD99}" type="pres">
      <dgm:prSet presAssocID="{FE801DE7-7A7A-4F29-80A5-BA30F78C09B8}" presName="hierRoot2" presStyleCnt="0"/>
      <dgm:spPr/>
    </dgm:pt>
    <dgm:pt modelId="{2514EC3D-6147-4E41-92E5-289D52B1143F}" type="pres">
      <dgm:prSet presAssocID="{FE801DE7-7A7A-4F29-80A5-BA30F78C09B8}" presName="composite2" presStyleCnt="0"/>
      <dgm:spPr/>
    </dgm:pt>
    <dgm:pt modelId="{C4257FED-DA94-41BB-ACBC-D84CF7120B27}" type="pres">
      <dgm:prSet presAssocID="{FE801DE7-7A7A-4F29-80A5-BA30F78C09B8}" presName="image2" presStyleLbl="node2" presStyleIdx="0" presStyleCnt="2" custScaleX="174610" custScaleY="183471"/>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User"/>
        </a:ext>
      </dgm:extLst>
    </dgm:pt>
    <dgm:pt modelId="{31ED4316-FA82-4D4E-828C-2D432581424E}" type="pres">
      <dgm:prSet presAssocID="{FE801DE7-7A7A-4F29-80A5-BA30F78C09B8}" presName="text2" presStyleLbl="revTx" presStyleIdx="1" presStyleCnt="8" custScaleX="187325" custScaleY="119429" custLinFactNeighborX="49860" custLinFactNeighborY="15738">
        <dgm:presLayoutVars>
          <dgm:chPref val="3"/>
        </dgm:presLayoutVars>
      </dgm:prSet>
      <dgm:spPr/>
    </dgm:pt>
    <dgm:pt modelId="{75F69E7E-58F8-48FA-B8EF-A66DD9DBDA0D}" type="pres">
      <dgm:prSet presAssocID="{FE801DE7-7A7A-4F29-80A5-BA30F78C09B8}" presName="hierChild3" presStyleCnt="0"/>
      <dgm:spPr/>
    </dgm:pt>
    <dgm:pt modelId="{BD38938D-6589-4EB8-A010-5579621FA6C0}" type="pres">
      <dgm:prSet presAssocID="{F6961E47-94BC-4910-8DAA-EDAECE425E6D}" presName="Name17" presStyleLbl="parChTrans1D3" presStyleIdx="0" presStyleCnt="4"/>
      <dgm:spPr/>
    </dgm:pt>
    <dgm:pt modelId="{CC4A6092-04FE-4925-8E40-861C570E141D}" type="pres">
      <dgm:prSet presAssocID="{05FA7849-D18D-429E-A457-079D69BAF823}" presName="hierRoot3" presStyleCnt="0"/>
      <dgm:spPr/>
    </dgm:pt>
    <dgm:pt modelId="{97EE99D8-6EDD-4D48-B157-7070C39EB69D}" type="pres">
      <dgm:prSet presAssocID="{05FA7849-D18D-429E-A457-079D69BAF823}" presName="composite3" presStyleCnt="0"/>
      <dgm:spPr/>
    </dgm:pt>
    <dgm:pt modelId="{3F85E531-89E2-4589-8E07-D9FBC886192E}" type="pres">
      <dgm:prSet presAssocID="{05FA7849-D18D-429E-A457-079D69BAF823}" presName="image3" presStyleLbl="node3" presStyleIdx="0" presStyleCnt="4" custScaleX="174375" custScaleY="17493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User"/>
        </a:ext>
      </dgm:extLst>
    </dgm:pt>
    <dgm:pt modelId="{06D111EF-2C72-4FB8-88E0-F0DEB84D897F}" type="pres">
      <dgm:prSet presAssocID="{05FA7849-D18D-429E-A457-079D69BAF823}" presName="text3" presStyleLbl="revTx" presStyleIdx="2" presStyleCnt="8" custScaleX="226289" custScaleY="141797" custLinFactNeighborX="62659" custLinFactNeighborY="4000">
        <dgm:presLayoutVars>
          <dgm:chPref val="3"/>
        </dgm:presLayoutVars>
      </dgm:prSet>
      <dgm:spPr/>
    </dgm:pt>
    <dgm:pt modelId="{50B31D42-ECF9-4222-834A-2CAEC42FF903}" type="pres">
      <dgm:prSet presAssocID="{05FA7849-D18D-429E-A457-079D69BAF823}" presName="hierChild4" presStyleCnt="0"/>
      <dgm:spPr/>
    </dgm:pt>
    <dgm:pt modelId="{043EA64C-0655-47BC-90AC-B3F48B0A012D}" type="pres">
      <dgm:prSet presAssocID="{E90145CE-4711-4817-901F-FE9C135404D9}" presName="Name17" presStyleLbl="parChTrans1D3" presStyleIdx="1" presStyleCnt="4"/>
      <dgm:spPr/>
    </dgm:pt>
    <dgm:pt modelId="{FED97C67-4FBF-4C88-B999-7E7C3FCA807D}" type="pres">
      <dgm:prSet presAssocID="{6032A6D0-789A-442F-BA00-87ACE1373057}" presName="hierRoot3" presStyleCnt="0"/>
      <dgm:spPr/>
    </dgm:pt>
    <dgm:pt modelId="{7F2DD8F2-CED2-41DE-94D9-4FB3590939CF}" type="pres">
      <dgm:prSet presAssocID="{6032A6D0-789A-442F-BA00-87ACE1373057}" presName="composite3" presStyleCnt="0"/>
      <dgm:spPr/>
    </dgm:pt>
    <dgm:pt modelId="{AD042B60-CF5E-44FF-B99F-323C28D0A55D}" type="pres">
      <dgm:prSet presAssocID="{6032A6D0-789A-442F-BA00-87ACE1373057}" presName="image3" presStyleLbl="node3" presStyleIdx="1" presStyleCnt="4" custScaleX="183639" custScaleY="17417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User"/>
        </a:ext>
      </dgm:extLst>
    </dgm:pt>
    <dgm:pt modelId="{DE1BE192-42A9-449A-9410-E1C51F53B23C}" type="pres">
      <dgm:prSet presAssocID="{6032A6D0-789A-442F-BA00-87ACE1373057}" presName="text3" presStyleLbl="revTx" presStyleIdx="3" presStyleCnt="8" custScaleX="209383" custScaleY="142556" custLinFactNeighborX="57641" custLinFactNeighborY="36368">
        <dgm:presLayoutVars>
          <dgm:chPref val="3"/>
        </dgm:presLayoutVars>
      </dgm:prSet>
      <dgm:spPr/>
    </dgm:pt>
    <dgm:pt modelId="{93930443-C784-4734-9015-A2072611EE41}" type="pres">
      <dgm:prSet presAssocID="{6032A6D0-789A-442F-BA00-87ACE1373057}" presName="hierChild4" presStyleCnt="0"/>
      <dgm:spPr/>
    </dgm:pt>
    <dgm:pt modelId="{A617845E-FE1D-4EFB-83A4-06FE0AC30F9F}" type="pres">
      <dgm:prSet presAssocID="{221811C2-B7BE-4012-9BF2-A21311894C98}" presName="Name10" presStyleLbl="parChTrans1D2" presStyleIdx="1" presStyleCnt="2"/>
      <dgm:spPr/>
    </dgm:pt>
    <dgm:pt modelId="{0FAADFAD-EB64-4DDE-A2B3-70BD5806567F}" type="pres">
      <dgm:prSet presAssocID="{5D6FE1C5-FAE4-4D79-8FC7-23003F6527B0}" presName="hierRoot2" presStyleCnt="0"/>
      <dgm:spPr/>
    </dgm:pt>
    <dgm:pt modelId="{9D5F651D-4A46-44EA-9539-26B445B4979E}" type="pres">
      <dgm:prSet presAssocID="{5D6FE1C5-FAE4-4D79-8FC7-23003F6527B0}" presName="composite2" presStyleCnt="0"/>
      <dgm:spPr/>
    </dgm:pt>
    <dgm:pt modelId="{F49C3EF2-0766-435E-B805-CC750C35095D}" type="pres">
      <dgm:prSet presAssocID="{5D6FE1C5-FAE4-4D79-8FC7-23003F6527B0}" presName="image2" presStyleLbl="node2" presStyleIdx="1" presStyleCnt="2" custScaleX="167527" custScaleY="18564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User"/>
        </a:ext>
      </dgm:extLst>
    </dgm:pt>
    <dgm:pt modelId="{5BC7A7D6-73D0-4626-8AF6-646FBFDA3C88}" type="pres">
      <dgm:prSet presAssocID="{5D6FE1C5-FAE4-4D79-8FC7-23003F6527B0}" presName="text2" presStyleLbl="revTx" presStyleIdx="4" presStyleCnt="8" custScaleX="219726" custLinFactNeighborX="70148" custLinFactNeighborY="17018">
        <dgm:presLayoutVars>
          <dgm:chPref val="3"/>
        </dgm:presLayoutVars>
      </dgm:prSet>
      <dgm:spPr/>
    </dgm:pt>
    <dgm:pt modelId="{62E7DEB7-0E82-4DDE-978B-0423B59C5053}" type="pres">
      <dgm:prSet presAssocID="{5D6FE1C5-FAE4-4D79-8FC7-23003F6527B0}" presName="hierChild3" presStyleCnt="0"/>
      <dgm:spPr/>
    </dgm:pt>
    <dgm:pt modelId="{28BE4D52-43ED-4FFF-9531-87BA25FA4718}" type="pres">
      <dgm:prSet presAssocID="{1A1C4BF5-3E79-46E7-A9D0-34925CD074D5}" presName="Name17" presStyleLbl="parChTrans1D3" presStyleIdx="2" presStyleCnt="4"/>
      <dgm:spPr/>
    </dgm:pt>
    <dgm:pt modelId="{BF49D198-C220-4032-A427-A863F90C06B8}" type="pres">
      <dgm:prSet presAssocID="{06F56582-1B90-4712-9866-809027897550}" presName="hierRoot3" presStyleCnt="0"/>
      <dgm:spPr/>
    </dgm:pt>
    <dgm:pt modelId="{A87B3D02-BC4A-41AC-AF35-57379E19AB75}" type="pres">
      <dgm:prSet presAssocID="{06F56582-1B90-4712-9866-809027897550}" presName="composite3" presStyleCnt="0"/>
      <dgm:spPr/>
    </dgm:pt>
    <dgm:pt modelId="{43D07C97-16A6-43B5-9D10-B199D126C7BE}" type="pres">
      <dgm:prSet presAssocID="{06F56582-1B90-4712-9866-809027897550}" presName="image3" presStyleLbl="node3" presStyleIdx="2" presStyleCnt="4" custScaleX="171357" custScaleY="17100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User"/>
        </a:ext>
      </dgm:extLst>
    </dgm:pt>
    <dgm:pt modelId="{FB76547F-3EE9-4710-8FEE-DE23F00B59ED}" type="pres">
      <dgm:prSet presAssocID="{06F56582-1B90-4712-9866-809027897550}" presName="text3" presStyleLbl="revTx" presStyleIdx="5" presStyleCnt="8" custScaleX="146738" custScaleY="67352" custLinFactNeighborX="26291" custLinFactNeighborY="20566">
        <dgm:presLayoutVars>
          <dgm:chPref val="3"/>
        </dgm:presLayoutVars>
      </dgm:prSet>
      <dgm:spPr/>
    </dgm:pt>
    <dgm:pt modelId="{B9CEC55A-6EDE-45A6-87E6-1878E96698F0}" type="pres">
      <dgm:prSet presAssocID="{06F56582-1B90-4712-9866-809027897550}" presName="hierChild4" presStyleCnt="0"/>
      <dgm:spPr/>
    </dgm:pt>
    <dgm:pt modelId="{DDBA72D5-21AA-4857-8655-DDB966EC21DE}" type="pres">
      <dgm:prSet presAssocID="{2990D181-E09C-4EC9-AFDA-1AF70F18A4E4}" presName="Name23" presStyleLbl="parChTrans1D4" presStyleIdx="0" presStyleCnt="1"/>
      <dgm:spPr/>
    </dgm:pt>
    <dgm:pt modelId="{53AECF11-3BF0-4E7C-BF63-73A00530F478}" type="pres">
      <dgm:prSet presAssocID="{954113CC-62F3-4F36-8015-40DE94C27FD0}" presName="hierRoot4" presStyleCnt="0"/>
      <dgm:spPr/>
    </dgm:pt>
    <dgm:pt modelId="{BE3AB6B0-9B7C-42F8-B910-B0FB98E215B8}" type="pres">
      <dgm:prSet presAssocID="{954113CC-62F3-4F36-8015-40DE94C27FD0}" presName="composite4" presStyleCnt="0"/>
      <dgm:spPr/>
    </dgm:pt>
    <dgm:pt modelId="{DB2DA611-9E8F-4B2C-A8AE-F0F46FFAD65D}" type="pres">
      <dgm:prSet presAssocID="{954113CC-62F3-4F36-8015-40DE94C27FD0}" presName="image4" presStyleLbl="node4" presStyleIdx="0" presStyleCnt="1" custScaleX="160226" custScaleY="148640" custLinFactNeighborX="-3379" custLinFactNeighborY="95151"/>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User"/>
        </a:ext>
      </dgm:extLst>
    </dgm:pt>
    <dgm:pt modelId="{28D60491-5ED6-44D0-BC13-9374E3588FE2}" type="pres">
      <dgm:prSet presAssocID="{954113CC-62F3-4F36-8015-40DE94C27FD0}" presName="text4" presStyleLbl="revTx" presStyleIdx="6" presStyleCnt="8" custScaleX="288809" custScaleY="132582" custLinFactX="35074" custLinFactNeighborX="100000" custLinFactNeighborY="36765">
        <dgm:presLayoutVars>
          <dgm:chPref val="3"/>
        </dgm:presLayoutVars>
      </dgm:prSet>
      <dgm:spPr/>
    </dgm:pt>
    <dgm:pt modelId="{14182A1C-D432-4192-BD8E-3A86831A869C}" type="pres">
      <dgm:prSet presAssocID="{954113CC-62F3-4F36-8015-40DE94C27FD0}" presName="hierChild5" presStyleCnt="0"/>
      <dgm:spPr/>
    </dgm:pt>
    <dgm:pt modelId="{A6D9893F-9576-4750-8A28-D807299C544D}" type="pres">
      <dgm:prSet presAssocID="{B6E25144-ECF0-4083-8DC3-7AD4C3FB9BEE}" presName="Name17" presStyleLbl="parChTrans1D3" presStyleIdx="3" presStyleCnt="4"/>
      <dgm:spPr/>
    </dgm:pt>
    <dgm:pt modelId="{F12D0CFD-6D47-4C78-8E67-7A6DC442A756}" type="pres">
      <dgm:prSet presAssocID="{A12F14D7-68B3-46B8-ACD8-96F5232E5657}" presName="hierRoot3" presStyleCnt="0"/>
      <dgm:spPr/>
    </dgm:pt>
    <dgm:pt modelId="{5C31A440-77CE-49EB-8667-9802883E0336}" type="pres">
      <dgm:prSet presAssocID="{A12F14D7-68B3-46B8-ACD8-96F5232E5657}" presName="composite3" presStyleCnt="0"/>
      <dgm:spPr/>
    </dgm:pt>
    <dgm:pt modelId="{A0CC5382-F595-4BB2-B763-5FD406819A0F}" type="pres">
      <dgm:prSet presAssocID="{A12F14D7-68B3-46B8-ACD8-96F5232E5657}" presName="image3" presStyleLbl="node3" presStyleIdx="3" presStyleCnt="4" custScaleX="156246" custScaleY="202167"/>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User"/>
        </a:ext>
      </dgm:extLst>
    </dgm:pt>
    <dgm:pt modelId="{E355C2CD-BB7A-414D-AEE7-6356F62B047B}" type="pres">
      <dgm:prSet presAssocID="{A12F14D7-68B3-46B8-ACD8-96F5232E5657}" presName="text3" presStyleLbl="revTx" presStyleIdx="7" presStyleCnt="8" custLinFactNeighborX="11207" custLinFactNeighborY="54905">
        <dgm:presLayoutVars>
          <dgm:chPref val="3"/>
        </dgm:presLayoutVars>
      </dgm:prSet>
      <dgm:spPr/>
    </dgm:pt>
    <dgm:pt modelId="{0FFCDBFC-B025-4F87-ABBE-14DB457ED0B1}" type="pres">
      <dgm:prSet presAssocID="{A12F14D7-68B3-46B8-ACD8-96F5232E5657}" presName="hierChild4" presStyleCnt="0"/>
      <dgm:spPr/>
    </dgm:pt>
  </dgm:ptLst>
  <dgm:cxnLst>
    <dgm:cxn modelId="{79C09910-7103-4ED1-8F8E-377C1FF2E943}" type="presOf" srcId="{F6961E47-94BC-4910-8DAA-EDAECE425E6D}" destId="{BD38938D-6589-4EB8-A010-5579621FA6C0}" srcOrd="0" destOrd="0" presId="urn:microsoft.com/office/officeart/2009/layout/CirclePictureHierarchy"/>
    <dgm:cxn modelId="{DFAB991A-44B4-4AEF-96E9-196528284F3E}" type="presOf" srcId="{5D6FE1C5-FAE4-4D79-8FC7-23003F6527B0}" destId="{5BC7A7D6-73D0-4626-8AF6-646FBFDA3C88}" srcOrd="0" destOrd="0" presId="urn:microsoft.com/office/officeart/2009/layout/CirclePictureHierarchy"/>
    <dgm:cxn modelId="{1C251426-B603-42EC-9F37-17B5F4919D22}" type="presOf" srcId="{954113CC-62F3-4F36-8015-40DE94C27FD0}" destId="{28D60491-5ED6-44D0-BC13-9374E3588FE2}" srcOrd="0" destOrd="0" presId="urn:microsoft.com/office/officeart/2009/layout/CirclePictureHierarchy"/>
    <dgm:cxn modelId="{D939472A-C9EC-4D05-ADB6-B588C9DD3689}" type="presOf" srcId="{38CE72BD-2C41-4C58-BFF5-029348EE5E72}" destId="{6197C6D2-6508-4C33-AD88-73C4C85FE7A8}" srcOrd="0" destOrd="0" presId="urn:microsoft.com/office/officeart/2009/layout/CirclePictureHierarchy"/>
    <dgm:cxn modelId="{276E9C31-1C0D-4A69-8B84-2B49ADEC718B}" type="presOf" srcId="{FE801DE7-7A7A-4F29-80A5-BA30F78C09B8}" destId="{31ED4316-FA82-4D4E-828C-2D432581424E}" srcOrd="0" destOrd="0" presId="urn:microsoft.com/office/officeart/2009/layout/CirclePictureHierarchy"/>
    <dgm:cxn modelId="{F331DB35-0A96-4FA5-A82E-3E1B73B3061F}" srcId="{FE801DE7-7A7A-4F29-80A5-BA30F78C09B8}" destId="{05FA7849-D18D-429E-A457-079D69BAF823}" srcOrd="0" destOrd="0" parTransId="{F6961E47-94BC-4910-8DAA-EDAECE425E6D}" sibTransId="{7DBF0AF0-174F-4127-9A18-87E36384700D}"/>
    <dgm:cxn modelId="{6E06A93F-5962-424A-B249-6623D7280648}" type="presOf" srcId="{6032A6D0-789A-442F-BA00-87ACE1373057}" destId="{DE1BE192-42A9-449A-9410-E1C51F53B23C}" srcOrd="0" destOrd="0" presId="urn:microsoft.com/office/officeart/2009/layout/CirclePictureHierarchy"/>
    <dgm:cxn modelId="{06787165-7120-4A91-9DB5-050045D0DA8D}" type="presOf" srcId="{B828909E-5435-45E9-ADFC-9B8AD314884B}" destId="{600081DD-6624-47B8-9527-D1C82C8BCEA4}" srcOrd="0" destOrd="0" presId="urn:microsoft.com/office/officeart/2009/layout/CirclePictureHierarchy"/>
    <dgm:cxn modelId="{CD203266-2789-489B-9232-52A18E326445}" type="presOf" srcId="{221811C2-B7BE-4012-9BF2-A21311894C98}" destId="{A617845E-FE1D-4EFB-83A4-06FE0AC30F9F}" srcOrd="0" destOrd="0" presId="urn:microsoft.com/office/officeart/2009/layout/CirclePictureHierarchy"/>
    <dgm:cxn modelId="{55112A69-2F73-4ED1-86E0-3BDE2DB71A36}" srcId="{38CE72BD-2C41-4C58-BFF5-029348EE5E72}" destId="{AF927777-03FC-4425-8187-798D51F79DBF}" srcOrd="0" destOrd="0" parTransId="{2B0935B4-7F51-4756-B3F0-59476C12E939}" sibTransId="{D478E542-474D-460F-ABF3-D77C7AAA8C7B}"/>
    <dgm:cxn modelId="{5B248951-3805-4A45-9A96-5F69D92A4183}" type="presOf" srcId="{1A1C4BF5-3E79-46E7-A9D0-34925CD074D5}" destId="{28BE4D52-43ED-4FFF-9531-87BA25FA4718}" srcOrd="0" destOrd="0" presId="urn:microsoft.com/office/officeart/2009/layout/CirclePictureHierarchy"/>
    <dgm:cxn modelId="{F64A9172-CB40-4163-A746-5DF54ABD14F1}" srcId="{AF927777-03FC-4425-8187-798D51F79DBF}" destId="{FE801DE7-7A7A-4F29-80A5-BA30F78C09B8}" srcOrd="0" destOrd="0" parTransId="{B828909E-5435-45E9-ADFC-9B8AD314884B}" sibTransId="{F669BBB8-228D-47CF-94D2-7A11DBAA8E93}"/>
    <dgm:cxn modelId="{984C8975-AB38-4D3F-B92B-E4B3FE9C3DAE}" type="presOf" srcId="{B6E25144-ECF0-4083-8DC3-7AD4C3FB9BEE}" destId="{A6D9893F-9576-4750-8A28-D807299C544D}" srcOrd="0" destOrd="0" presId="urn:microsoft.com/office/officeart/2009/layout/CirclePictureHierarchy"/>
    <dgm:cxn modelId="{607FFB59-8D0C-4CEE-BD38-EDE04BCD4E47}" type="presOf" srcId="{06F56582-1B90-4712-9866-809027897550}" destId="{FB76547F-3EE9-4710-8FEE-DE23F00B59ED}" srcOrd="0" destOrd="0" presId="urn:microsoft.com/office/officeart/2009/layout/CirclePictureHierarchy"/>
    <dgm:cxn modelId="{2A8ECE83-004B-4732-A936-45E086491389}" srcId="{5D6FE1C5-FAE4-4D79-8FC7-23003F6527B0}" destId="{06F56582-1B90-4712-9866-809027897550}" srcOrd="0" destOrd="0" parTransId="{1A1C4BF5-3E79-46E7-A9D0-34925CD074D5}" sibTransId="{A00E7BC4-1544-4E6E-BB6C-7C319D1FD053}"/>
    <dgm:cxn modelId="{3A388E84-8D00-4E2E-8775-047C1E9A539A}" type="presOf" srcId="{A12F14D7-68B3-46B8-ACD8-96F5232E5657}" destId="{E355C2CD-BB7A-414D-AEE7-6356F62B047B}" srcOrd="0" destOrd="0" presId="urn:microsoft.com/office/officeart/2009/layout/CirclePictureHierarchy"/>
    <dgm:cxn modelId="{96C4DA8A-97BF-42D7-B605-4CE737AFAD47}" srcId="{5D6FE1C5-FAE4-4D79-8FC7-23003F6527B0}" destId="{A12F14D7-68B3-46B8-ACD8-96F5232E5657}" srcOrd="1" destOrd="0" parTransId="{B6E25144-ECF0-4083-8DC3-7AD4C3FB9BEE}" sibTransId="{24A76463-60DA-46F8-8241-F27710C5131F}"/>
    <dgm:cxn modelId="{A5355892-2298-4647-BF4F-C7DD022379DF}" srcId="{FE801DE7-7A7A-4F29-80A5-BA30F78C09B8}" destId="{6032A6D0-789A-442F-BA00-87ACE1373057}" srcOrd="1" destOrd="0" parTransId="{E90145CE-4711-4817-901F-FE9C135404D9}" sibTransId="{81684C31-DDB3-4CA8-9F48-3ACB84BDED13}"/>
    <dgm:cxn modelId="{723BC0A7-4C86-42CB-910C-FC15C560249B}" type="presOf" srcId="{2990D181-E09C-4EC9-AFDA-1AF70F18A4E4}" destId="{DDBA72D5-21AA-4857-8655-DDB966EC21DE}" srcOrd="0" destOrd="0" presId="urn:microsoft.com/office/officeart/2009/layout/CirclePictureHierarchy"/>
    <dgm:cxn modelId="{759C10B9-C9B3-4D70-A968-E54C13D25769}" type="presOf" srcId="{AF927777-03FC-4425-8187-798D51F79DBF}" destId="{527CC06C-9D5A-4CCA-A7BF-E51C8156F080}" srcOrd="0" destOrd="0" presId="urn:microsoft.com/office/officeart/2009/layout/CirclePictureHierarchy"/>
    <dgm:cxn modelId="{0A3B30C5-2FA6-4CD1-9B7D-C99810640BEA}" srcId="{AF927777-03FC-4425-8187-798D51F79DBF}" destId="{5D6FE1C5-FAE4-4D79-8FC7-23003F6527B0}" srcOrd="1" destOrd="0" parTransId="{221811C2-B7BE-4012-9BF2-A21311894C98}" sibTransId="{CF1964D2-2834-45FA-B347-28F3B5F33D3F}"/>
    <dgm:cxn modelId="{840542DB-09C5-47B6-AC8D-DEDE76A1551A}" type="presOf" srcId="{05FA7849-D18D-429E-A457-079D69BAF823}" destId="{06D111EF-2C72-4FB8-88E0-F0DEB84D897F}" srcOrd="0" destOrd="0" presId="urn:microsoft.com/office/officeart/2009/layout/CirclePictureHierarchy"/>
    <dgm:cxn modelId="{EF1570F3-632F-4844-9A78-A1CFEB901D84}" srcId="{06F56582-1B90-4712-9866-809027897550}" destId="{954113CC-62F3-4F36-8015-40DE94C27FD0}" srcOrd="0" destOrd="0" parTransId="{2990D181-E09C-4EC9-AFDA-1AF70F18A4E4}" sibTransId="{F66F6B55-FC70-4A29-81AE-C776FF68D93D}"/>
    <dgm:cxn modelId="{5D40DCF9-B944-49A0-81C3-1C7E352FC5BD}" type="presOf" srcId="{E90145CE-4711-4817-901F-FE9C135404D9}" destId="{043EA64C-0655-47BC-90AC-B3F48B0A012D}" srcOrd="0" destOrd="0" presId="urn:microsoft.com/office/officeart/2009/layout/CirclePictureHierarchy"/>
    <dgm:cxn modelId="{CC05703D-9145-41D3-B324-AEE992D3D960}" type="presParOf" srcId="{6197C6D2-6508-4C33-AD88-73C4C85FE7A8}" destId="{2BB88BA0-943F-45FF-BEA4-C88BA7EBD432}" srcOrd="0" destOrd="0" presId="urn:microsoft.com/office/officeart/2009/layout/CirclePictureHierarchy"/>
    <dgm:cxn modelId="{D59DC683-83DB-4B03-85D2-ABE997F2E88D}" type="presParOf" srcId="{2BB88BA0-943F-45FF-BEA4-C88BA7EBD432}" destId="{B692F3EA-819E-4BDC-97E6-3F4522E9B7C8}" srcOrd="0" destOrd="0" presId="urn:microsoft.com/office/officeart/2009/layout/CirclePictureHierarchy"/>
    <dgm:cxn modelId="{F2C6D7A4-1F26-491A-A2F6-A0B6B89CB284}" type="presParOf" srcId="{B692F3EA-819E-4BDC-97E6-3F4522E9B7C8}" destId="{54E94C55-12F0-4DE8-96B7-0E702D6451ED}" srcOrd="0" destOrd="0" presId="urn:microsoft.com/office/officeart/2009/layout/CirclePictureHierarchy"/>
    <dgm:cxn modelId="{97B5805B-7F0B-48D6-8071-17C79AD6A96C}" type="presParOf" srcId="{B692F3EA-819E-4BDC-97E6-3F4522E9B7C8}" destId="{527CC06C-9D5A-4CCA-A7BF-E51C8156F080}" srcOrd="1" destOrd="0" presId="urn:microsoft.com/office/officeart/2009/layout/CirclePictureHierarchy"/>
    <dgm:cxn modelId="{3BED4A13-B2DE-4F8F-ACE5-FD83A2160C08}" type="presParOf" srcId="{2BB88BA0-943F-45FF-BEA4-C88BA7EBD432}" destId="{8EF1E47F-644D-45A7-BD4F-948DD1FD98FA}" srcOrd="1" destOrd="0" presId="urn:microsoft.com/office/officeart/2009/layout/CirclePictureHierarchy"/>
    <dgm:cxn modelId="{E8B1D9E2-6023-4608-9280-5D6EA9525668}" type="presParOf" srcId="{8EF1E47F-644D-45A7-BD4F-948DD1FD98FA}" destId="{600081DD-6624-47B8-9527-D1C82C8BCEA4}" srcOrd="0" destOrd="0" presId="urn:microsoft.com/office/officeart/2009/layout/CirclePictureHierarchy"/>
    <dgm:cxn modelId="{8A27C263-979B-4FBA-B910-A53E6182BC56}" type="presParOf" srcId="{8EF1E47F-644D-45A7-BD4F-948DD1FD98FA}" destId="{57FF7B57-3B92-48CB-842D-3AE7E83DBD99}" srcOrd="1" destOrd="0" presId="urn:microsoft.com/office/officeart/2009/layout/CirclePictureHierarchy"/>
    <dgm:cxn modelId="{71E3DB18-75E5-4B9F-97E0-1F641BB31656}" type="presParOf" srcId="{57FF7B57-3B92-48CB-842D-3AE7E83DBD99}" destId="{2514EC3D-6147-4E41-92E5-289D52B1143F}" srcOrd="0" destOrd="0" presId="urn:microsoft.com/office/officeart/2009/layout/CirclePictureHierarchy"/>
    <dgm:cxn modelId="{6F2105BD-15D8-4CAF-9E9E-05DE9E1B2040}" type="presParOf" srcId="{2514EC3D-6147-4E41-92E5-289D52B1143F}" destId="{C4257FED-DA94-41BB-ACBC-D84CF7120B27}" srcOrd="0" destOrd="0" presId="urn:microsoft.com/office/officeart/2009/layout/CirclePictureHierarchy"/>
    <dgm:cxn modelId="{AA2ED363-895B-4B14-8751-E6939F602BDE}" type="presParOf" srcId="{2514EC3D-6147-4E41-92E5-289D52B1143F}" destId="{31ED4316-FA82-4D4E-828C-2D432581424E}" srcOrd="1" destOrd="0" presId="urn:microsoft.com/office/officeart/2009/layout/CirclePictureHierarchy"/>
    <dgm:cxn modelId="{37F3D0D8-4C0A-49CD-B543-F4EDD4B48517}" type="presParOf" srcId="{57FF7B57-3B92-48CB-842D-3AE7E83DBD99}" destId="{75F69E7E-58F8-48FA-B8EF-A66DD9DBDA0D}" srcOrd="1" destOrd="0" presId="urn:microsoft.com/office/officeart/2009/layout/CirclePictureHierarchy"/>
    <dgm:cxn modelId="{0276C80F-6997-4349-8633-699274CAB69F}" type="presParOf" srcId="{75F69E7E-58F8-48FA-B8EF-A66DD9DBDA0D}" destId="{BD38938D-6589-4EB8-A010-5579621FA6C0}" srcOrd="0" destOrd="0" presId="urn:microsoft.com/office/officeart/2009/layout/CirclePictureHierarchy"/>
    <dgm:cxn modelId="{0075B495-42E2-492C-B2CE-118CB77C8EE0}" type="presParOf" srcId="{75F69E7E-58F8-48FA-B8EF-A66DD9DBDA0D}" destId="{CC4A6092-04FE-4925-8E40-861C570E141D}" srcOrd="1" destOrd="0" presId="urn:microsoft.com/office/officeart/2009/layout/CirclePictureHierarchy"/>
    <dgm:cxn modelId="{2FBEF052-95F9-4B65-98FE-BE71128F44E8}" type="presParOf" srcId="{CC4A6092-04FE-4925-8E40-861C570E141D}" destId="{97EE99D8-6EDD-4D48-B157-7070C39EB69D}" srcOrd="0" destOrd="0" presId="urn:microsoft.com/office/officeart/2009/layout/CirclePictureHierarchy"/>
    <dgm:cxn modelId="{6BF112AF-869E-4346-9287-26243E3F8902}" type="presParOf" srcId="{97EE99D8-6EDD-4D48-B157-7070C39EB69D}" destId="{3F85E531-89E2-4589-8E07-D9FBC886192E}" srcOrd="0" destOrd="0" presId="urn:microsoft.com/office/officeart/2009/layout/CirclePictureHierarchy"/>
    <dgm:cxn modelId="{0B67B604-E6C9-4838-940F-E6C4253FC1F8}" type="presParOf" srcId="{97EE99D8-6EDD-4D48-B157-7070C39EB69D}" destId="{06D111EF-2C72-4FB8-88E0-F0DEB84D897F}" srcOrd="1" destOrd="0" presId="urn:microsoft.com/office/officeart/2009/layout/CirclePictureHierarchy"/>
    <dgm:cxn modelId="{EAE5205B-C172-48B5-AD9A-F4866A4163BE}" type="presParOf" srcId="{CC4A6092-04FE-4925-8E40-861C570E141D}" destId="{50B31D42-ECF9-4222-834A-2CAEC42FF903}" srcOrd="1" destOrd="0" presId="urn:microsoft.com/office/officeart/2009/layout/CirclePictureHierarchy"/>
    <dgm:cxn modelId="{845ADC5D-DA06-40F3-99CE-D22C59ACD9FA}" type="presParOf" srcId="{75F69E7E-58F8-48FA-B8EF-A66DD9DBDA0D}" destId="{043EA64C-0655-47BC-90AC-B3F48B0A012D}" srcOrd="2" destOrd="0" presId="urn:microsoft.com/office/officeart/2009/layout/CirclePictureHierarchy"/>
    <dgm:cxn modelId="{E99AF263-666A-450D-BC97-9ADD383208EA}" type="presParOf" srcId="{75F69E7E-58F8-48FA-B8EF-A66DD9DBDA0D}" destId="{FED97C67-4FBF-4C88-B999-7E7C3FCA807D}" srcOrd="3" destOrd="0" presId="urn:microsoft.com/office/officeart/2009/layout/CirclePictureHierarchy"/>
    <dgm:cxn modelId="{9F4CBC9E-B623-4730-953D-18BFD8B1546A}" type="presParOf" srcId="{FED97C67-4FBF-4C88-B999-7E7C3FCA807D}" destId="{7F2DD8F2-CED2-41DE-94D9-4FB3590939CF}" srcOrd="0" destOrd="0" presId="urn:microsoft.com/office/officeart/2009/layout/CirclePictureHierarchy"/>
    <dgm:cxn modelId="{57E4DEF7-228E-4563-83AA-8E8B2DD4B365}" type="presParOf" srcId="{7F2DD8F2-CED2-41DE-94D9-4FB3590939CF}" destId="{AD042B60-CF5E-44FF-B99F-323C28D0A55D}" srcOrd="0" destOrd="0" presId="urn:microsoft.com/office/officeart/2009/layout/CirclePictureHierarchy"/>
    <dgm:cxn modelId="{83663BEF-7868-487F-9375-A60A8DC35B70}" type="presParOf" srcId="{7F2DD8F2-CED2-41DE-94D9-4FB3590939CF}" destId="{DE1BE192-42A9-449A-9410-E1C51F53B23C}" srcOrd="1" destOrd="0" presId="urn:microsoft.com/office/officeart/2009/layout/CirclePictureHierarchy"/>
    <dgm:cxn modelId="{8EE068D9-6F45-4CA2-A35C-1ED39D52EFD7}" type="presParOf" srcId="{FED97C67-4FBF-4C88-B999-7E7C3FCA807D}" destId="{93930443-C784-4734-9015-A2072611EE41}" srcOrd="1" destOrd="0" presId="urn:microsoft.com/office/officeart/2009/layout/CirclePictureHierarchy"/>
    <dgm:cxn modelId="{62603F6E-5AB3-413A-AEAB-0F82DCC11F4C}" type="presParOf" srcId="{8EF1E47F-644D-45A7-BD4F-948DD1FD98FA}" destId="{A617845E-FE1D-4EFB-83A4-06FE0AC30F9F}" srcOrd="2" destOrd="0" presId="urn:microsoft.com/office/officeart/2009/layout/CirclePictureHierarchy"/>
    <dgm:cxn modelId="{E3A68FEF-AFB6-4E14-A826-21F15889FC15}" type="presParOf" srcId="{8EF1E47F-644D-45A7-BD4F-948DD1FD98FA}" destId="{0FAADFAD-EB64-4DDE-A2B3-70BD5806567F}" srcOrd="3" destOrd="0" presId="urn:microsoft.com/office/officeart/2009/layout/CirclePictureHierarchy"/>
    <dgm:cxn modelId="{EF838F37-369F-4D53-B96A-92E8B5F2AAC0}" type="presParOf" srcId="{0FAADFAD-EB64-4DDE-A2B3-70BD5806567F}" destId="{9D5F651D-4A46-44EA-9539-26B445B4979E}" srcOrd="0" destOrd="0" presId="urn:microsoft.com/office/officeart/2009/layout/CirclePictureHierarchy"/>
    <dgm:cxn modelId="{97DAC882-E057-4EA9-B7E6-B0DA1619CF73}" type="presParOf" srcId="{9D5F651D-4A46-44EA-9539-26B445B4979E}" destId="{F49C3EF2-0766-435E-B805-CC750C35095D}" srcOrd="0" destOrd="0" presId="urn:microsoft.com/office/officeart/2009/layout/CirclePictureHierarchy"/>
    <dgm:cxn modelId="{BF0CB1F8-C24E-4C57-8A61-DD64262E6502}" type="presParOf" srcId="{9D5F651D-4A46-44EA-9539-26B445B4979E}" destId="{5BC7A7D6-73D0-4626-8AF6-646FBFDA3C88}" srcOrd="1" destOrd="0" presId="urn:microsoft.com/office/officeart/2009/layout/CirclePictureHierarchy"/>
    <dgm:cxn modelId="{C541245E-8906-4231-9061-C8919A2E99A9}" type="presParOf" srcId="{0FAADFAD-EB64-4DDE-A2B3-70BD5806567F}" destId="{62E7DEB7-0E82-4DDE-978B-0423B59C5053}" srcOrd="1" destOrd="0" presId="urn:microsoft.com/office/officeart/2009/layout/CirclePictureHierarchy"/>
    <dgm:cxn modelId="{425503FB-D54B-4970-B573-6ECCE16CA35C}" type="presParOf" srcId="{62E7DEB7-0E82-4DDE-978B-0423B59C5053}" destId="{28BE4D52-43ED-4FFF-9531-87BA25FA4718}" srcOrd="0" destOrd="0" presId="urn:microsoft.com/office/officeart/2009/layout/CirclePictureHierarchy"/>
    <dgm:cxn modelId="{3C34303D-6B58-4F76-A3DF-F0DC5F878DDD}" type="presParOf" srcId="{62E7DEB7-0E82-4DDE-978B-0423B59C5053}" destId="{BF49D198-C220-4032-A427-A863F90C06B8}" srcOrd="1" destOrd="0" presId="urn:microsoft.com/office/officeart/2009/layout/CirclePictureHierarchy"/>
    <dgm:cxn modelId="{03C19F5A-FB52-4512-BE3B-23FE44943179}" type="presParOf" srcId="{BF49D198-C220-4032-A427-A863F90C06B8}" destId="{A87B3D02-BC4A-41AC-AF35-57379E19AB75}" srcOrd="0" destOrd="0" presId="urn:microsoft.com/office/officeart/2009/layout/CirclePictureHierarchy"/>
    <dgm:cxn modelId="{FD456636-CD57-49A4-A3F0-01D5E9CED7C1}" type="presParOf" srcId="{A87B3D02-BC4A-41AC-AF35-57379E19AB75}" destId="{43D07C97-16A6-43B5-9D10-B199D126C7BE}" srcOrd="0" destOrd="0" presId="urn:microsoft.com/office/officeart/2009/layout/CirclePictureHierarchy"/>
    <dgm:cxn modelId="{6AE62578-B40D-448C-AE5F-A7399A50EFDD}" type="presParOf" srcId="{A87B3D02-BC4A-41AC-AF35-57379E19AB75}" destId="{FB76547F-3EE9-4710-8FEE-DE23F00B59ED}" srcOrd="1" destOrd="0" presId="urn:microsoft.com/office/officeart/2009/layout/CirclePictureHierarchy"/>
    <dgm:cxn modelId="{D603C822-541B-4F24-AED4-2C2C12F549D0}" type="presParOf" srcId="{BF49D198-C220-4032-A427-A863F90C06B8}" destId="{B9CEC55A-6EDE-45A6-87E6-1878E96698F0}" srcOrd="1" destOrd="0" presId="urn:microsoft.com/office/officeart/2009/layout/CirclePictureHierarchy"/>
    <dgm:cxn modelId="{DC4C911C-3F60-458E-AF46-F246BC49B929}" type="presParOf" srcId="{B9CEC55A-6EDE-45A6-87E6-1878E96698F0}" destId="{DDBA72D5-21AA-4857-8655-DDB966EC21DE}" srcOrd="0" destOrd="0" presId="urn:microsoft.com/office/officeart/2009/layout/CirclePictureHierarchy"/>
    <dgm:cxn modelId="{68756CDC-DD7B-4AE1-8A77-1FEB8151F498}" type="presParOf" srcId="{B9CEC55A-6EDE-45A6-87E6-1878E96698F0}" destId="{53AECF11-3BF0-4E7C-BF63-73A00530F478}" srcOrd="1" destOrd="0" presId="urn:microsoft.com/office/officeart/2009/layout/CirclePictureHierarchy"/>
    <dgm:cxn modelId="{998683EF-6362-47F0-99BF-F4206B80C493}" type="presParOf" srcId="{53AECF11-3BF0-4E7C-BF63-73A00530F478}" destId="{BE3AB6B0-9B7C-42F8-B910-B0FB98E215B8}" srcOrd="0" destOrd="0" presId="urn:microsoft.com/office/officeart/2009/layout/CirclePictureHierarchy"/>
    <dgm:cxn modelId="{DAB1CA63-0287-47C6-B952-67E2B5C5D7A8}" type="presParOf" srcId="{BE3AB6B0-9B7C-42F8-B910-B0FB98E215B8}" destId="{DB2DA611-9E8F-4B2C-A8AE-F0F46FFAD65D}" srcOrd="0" destOrd="0" presId="urn:microsoft.com/office/officeart/2009/layout/CirclePictureHierarchy"/>
    <dgm:cxn modelId="{C423C513-8119-46C6-AE69-D89609A77B6A}" type="presParOf" srcId="{BE3AB6B0-9B7C-42F8-B910-B0FB98E215B8}" destId="{28D60491-5ED6-44D0-BC13-9374E3588FE2}" srcOrd="1" destOrd="0" presId="urn:microsoft.com/office/officeart/2009/layout/CirclePictureHierarchy"/>
    <dgm:cxn modelId="{2FB5904A-7AED-4A09-B066-E72B14B2FA37}" type="presParOf" srcId="{53AECF11-3BF0-4E7C-BF63-73A00530F478}" destId="{14182A1C-D432-4192-BD8E-3A86831A869C}" srcOrd="1" destOrd="0" presId="urn:microsoft.com/office/officeart/2009/layout/CirclePictureHierarchy"/>
    <dgm:cxn modelId="{E7AB634F-5EB1-4D8B-8F28-BF2534AE0C43}" type="presParOf" srcId="{62E7DEB7-0E82-4DDE-978B-0423B59C5053}" destId="{A6D9893F-9576-4750-8A28-D807299C544D}" srcOrd="2" destOrd="0" presId="urn:microsoft.com/office/officeart/2009/layout/CirclePictureHierarchy"/>
    <dgm:cxn modelId="{63648689-4BE5-4B49-B8B4-7F7F0452D9EC}" type="presParOf" srcId="{62E7DEB7-0E82-4DDE-978B-0423B59C5053}" destId="{F12D0CFD-6D47-4C78-8E67-7A6DC442A756}" srcOrd="3" destOrd="0" presId="urn:microsoft.com/office/officeart/2009/layout/CirclePictureHierarchy"/>
    <dgm:cxn modelId="{804121F5-79B1-4A5E-9D27-FB2177A69F7F}" type="presParOf" srcId="{F12D0CFD-6D47-4C78-8E67-7A6DC442A756}" destId="{5C31A440-77CE-49EB-8667-9802883E0336}" srcOrd="0" destOrd="0" presId="urn:microsoft.com/office/officeart/2009/layout/CirclePictureHierarchy"/>
    <dgm:cxn modelId="{806E5965-2F92-4C1E-978B-8207FD2B03E7}" type="presParOf" srcId="{5C31A440-77CE-49EB-8667-9802883E0336}" destId="{A0CC5382-F595-4BB2-B763-5FD406819A0F}" srcOrd="0" destOrd="0" presId="urn:microsoft.com/office/officeart/2009/layout/CirclePictureHierarchy"/>
    <dgm:cxn modelId="{3B93B85E-F5E1-4FDD-BFF6-0EFE1A0D1561}" type="presParOf" srcId="{5C31A440-77CE-49EB-8667-9802883E0336}" destId="{E355C2CD-BB7A-414D-AEE7-6356F62B047B}" srcOrd="1" destOrd="0" presId="urn:microsoft.com/office/officeart/2009/layout/CirclePictureHierarchy"/>
    <dgm:cxn modelId="{AFA32886-EC3D-4BE3-BF13-4B4B53DB1D2F}" type="presParOf" srcId="{F12D0CFD-6D47-4C78-8E67-7A6DC442A756}" destId="{0FFCDBFC-B025-4F87-ABBE-14DB457ED0B1}" srcOrd="1" destOrd="0" presId="urn:microsoft.com/office/officeart/2009/layout/CirclePicture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D9893F-9576-4750-8A28-D807299C544D}">
      <dsp:nvSpPr>
        <dsp:cNvPr id="0" name=""/>
        <dsp:cNvSpPr/>
      </dsp:nvSpPr>
      <dsp:spPr>
        <a:xfrm>
          <a:off x="2134522" y="2145068"/>
          <a:ext cx="452043" cy="91440"/>
        </a:xfrm>
        <a:custGeom>
          <a:avLst/>
          <a:gdLst/>
          <a:ahLst/>
          <a:cxnLst/>
          <a:rect l="0" t="0" r="0" b="0"/>
          <a:pathLst>
            <a:path>
              <a:moveTo>
                <a:pt x="0" y="45720"/>
              </a:moveTo>
              <a:lnTo>
                <a:pt x="0" y="78580"/>
              </a:lnTo>
              <a:lnTo>
                <a:pt x="452043" y="78580"/>
              </a:lnTo>
              <a:lnTo>
                <a:pt x="452043" y="111441"/>
              </a:lnTo>
            </a:path>
          </a:pathLst>
        </a:custGeom>
        <a:noFill/>
        <a:ln w="9525" cap="flat" cmpd="sng" algn="ctr">
          <a:solidFill>
            <a:schemeClr val="accent4">
              <a:shade val="95000"/>
              <a:satMod val="105000"/>
            </a:schemeClr>
          </a:solidFill>
          <a:prstDash val="solid"/>
        </a:ln>
        <a:effectLst/>
      </dsp:spPr>
      <dsp:style>
        <a:lnRef idx="1">
          <a:schemeClr val="accent4"/>
        </a:lnRef>
        <a:fillRef idx="0">
          <a:schemeClr val="accent4"/>
        </a:fillRef>
        <a:effectRef idx="0">
          <a:schemeClr val="accent4"/>
        </a:effectRef>
        <a:fontRef idx="minor">
          <a:schemeClr val="tx1"/>
        </a:fontRef>
      </dsp:style>
    </dsp:sp>
    <dsp:sp modelId="{DDBA72D5-21AA-4857-8655-DDB966EC21DE}">
      <dsp:nvSpPr>
        <dsp:cNvPr id="0" name=""/>
        <dsp:cNvSpPr/>
      </dsp:nvSpPr>
      <dsp:spPr>
        <a:xfrm>
          <a:off x="1762434" y="2616149"/>
          <a:ext cx="112917" cy="265831"/>
        </a:xfrm>
        <a:custGeom>
          <a:avLst/>
          <a:gdLst/>
          <a:ahLst/>
          <a:cxnLst/>
          <a:rect l="0" t="0" r="0" b="0"/>
          <a:pathLst>
            <a:path>
              <a:moveTo>
                <a:pt x="112917" y="0"/>
              </a:moveTo>
              <a:lnTo>
                <a:pt x="112917" y="232971"/>
              </a:lnTo>
              <a:lnTo>
                <a:pt x="0" y="232971"/>
              </a:lnTo>
              <a:lnTo>
                <a:pt x="0" y="265831"/>
              </a:lnTo>
            </a:path>
          </a:pathLst>
        </a:custGeom>
        <a:noFill/>
        <a:ln w="9525" cap="flat" cmpd="sng" algn="ctr">
          <a:solidFill>
            <a:schemeClr val="accent4">
              <a:shade val="95000"/>
              <a:satMod val="105000"/>
            </a:schemeClr>
          </a:solidFill>
          <a:prstDash val="solid"/>
        </a:ln>
        <a:effectLst/>
      </dsp:spPr>
      <dsp:style>
        <a:lnRef idx="1">
          <a:schemeClr val="accent4"/>
        </a:lnRef>
        <a:fillRef idx="0">
          <a:schemeClr val="accent4"/>
        </a:fillRef>
        <a:effectRef idx="0">
          <a:schemeClr val="accent4"/>
        </a:effectRef>
        <a:fontRef idx="minor">
          <a:schemeClr val="tx1"/>
        </a:fontRef>
      </dsp:style>
    </dsp:sp>
    <dsp:sp modelId="{28BE4D52-43ED-4FFF-9531-87BA25FA4718}">
      <dsp:nvSpPr>
        <dsp:cNvPr id="0" name=""/>
        <dsp:cNvSpPr/>
      </dsp:nvSpPr>
      <dsp:spPr>
        <a:xfrm>
          <a:off x="1875351" y="2145068"/>
          <a:ext cx="259170" cy="91440"/>
        </a:xfrm>
        <a:custGeom>
          <a:avLst/>
          <a:gdLst/>
          <a:ahLst/>
          <a:cxnLst/>
          <a:rect l="0" t="0" r="0" b="0"/>
          <a:pathLst>
            <a:path>
              <a:moveTo>
                <a:pt x="259170" y="45720"/>
              </a:moveTo>
              <a:lnTo>
                <a:pt x="259170" y="78580"/>
              </a:lnTo>
              <a:lnTo>
                <a:pt x="0" y="78580"/>
              </a:lnTo>
              <a:lnTo>
                <a:pt x="0" y="111441"/>
              </a:lnTo>
            </a:path>
          </a:pathLst>
        </a:custGeom>
        <a:noFill/>
        <a:ln w="9525" cap="flat" cmpd="sng" algn="ctr">
          <a:solidFill>
            <a:schemeClr val="accent4">
              <a:shade val="95000"/>
              <a:satMod val="105000"/>
            </a:schemeClr>
          </a:solidFill>
          <a:prstDash val="solid"/>
        </a:ln>
        <a:effectLst/>
      </dsp:spPr>
      <dsp:style>
        <a:lnRef idx="1">
          <a:schemeClr val="accent4"/>
        </a:lnRef>
        <a:fillRef idx="0">
          <a:schemeClr val="accent4"/>
        </a:fillRef>
        <a:effectRef idx="0">
          <a:schemeClr val="accent4"/>
        </a:effectRef>
        <a:fontRef idx="minor">
          <a:schemeClr val="tx1"/>
        </a:fontRef>
      </dsp:style>
    </dsp:sp>
    <dsp:sp modelId="{A617845E-FE1D-4EFB-83A4-06FE0AC30F9F}">
      <dsp:nvSpPr>
        <dsp:cNvPr id="0" name=""/>
        <dsp:cNvSpPr/>
      </dsp:nvSpPr>
      <dsp:spPr>
        <a:xfrm>
          <a:off x="1420407" y="1598905"/>
          <a:ext cx="714114" cy="201462"/>
        </a:xfrm>
        <a:custGeom>
          <a:avLst/>
          <a:gdLst/>
          <a:ahLst/>
          <a:cxnLst/>
          <a:rect l="0" t="0" r="0" b="0"/>
          <a:pathLst>
            <a:path>
              <a:moveTo>
                <a:pt x="0" y="0"/>
              </a:moveTo>
              <a:lnTo>
                <a:pt x="0" y="168602"/>
              </a:lnTo>
              <a:lnTo>
                <a:pt x="714114" y="168602"/>
              </a:lnTo>
              <a:lnTo>
                <a:pt x="714114" y="201462"/>
              </a:lnTo>
            </a:path>
          </a:pathLst>
        </a:custGeom>
        <a:noFill/>
        <a:ln w="9525" cap="flat" cmpd="sng" algn="ctr">
          <a:solidFill>
            <a:schemeClr val="accent4">
              <a:shade val="95000"/>
              <a:satMod val="105000"/>
            </a:schemeClr>
          </a:solidFill>
          <a:prstDash val="solid"/>
        </a:ln>
        <a:effectLst/>
      </dsp:spPr>
      <dsp:style>
        <a:lnRef idx="1">
          <a:schemeClr val="accent4"/>
        </a:lnRef>
        <a:fillRef idx="0">
          <a:schemeClr val="accent4"/>
        </a:fillRef>
        <a:effectRef idx="0">
          <a:schemeClr val="accent4"/>
        </a:effectRef>
        <a:fontRef idx="minor">
          <a:schemeClr val="tx1"/>
        </a:fontRef>
      </dsp:style>
    </dsp:sp>
    <dsp:sp modelId="{043EA64C-0655-47BC-90AC-B3F48B0A012D}">
      <dsp:nvSpPr>
        <dsp:cNvPr id="0" name=""/>
        <dsp:cNvSpPr/>
      </dsp:nvSpPr>
      <dsp:spPr>
        <a:xfrm>
          <a:off x="634209" y="2140502"/>
          <a:ext cx="415227" cy="91440"/>
        </a:xfrm>
        <a:custGeom>
          <a:avLst/>
          <a:gdLst/>
          <a:ahLst/>
          <a:cxnLst/>
          <a:rect l="0" t="0" r="0" b="0"/>
          <a:pathLst>
            <a:path>
              <a:moveTo>
                <a:pt x="0" y="45720"/>
              </a:moveTo>
              <a:lnTo>
                <a:pt x="0" y="78580"/>
              </a:lnTo>
              <a:lnTo>
                <a:pt x="415227" y="78580"/>
              </a:lnTo>
              <a:lnTo>
                <a:pt x="415227" y="111441"/>
              </a:lnTo>
            </a:path>
          </a:pathLst>
        </a:custGeom>
        <a:noFill/>
        <a:ln w="9525" cap="flat" cmpd="sng" algn="ctr">
          <a:solidFill>
            <a:schemeClr val="accent4">
              <a:shade val="95000"/>
              <a:satMod val="105000"/>
            </a:schemeClr>
          </a:solidFill>
          <a:prstDash val="solid"/>
        </a:ln>
        <a:effectLst/>
      </dsp:spPr>
      <dsp:style>
        <a:lnRef idx="1">
          <a:schemeClr val="accent4"/>
        </a:lnRef>
        <a:fillRef idx="0">
          <a:schemeClr val="accent4"/>
        </a:fillRef>
        <a:effectRef idx="0">
          <a:schemeClr val="accent4"/>
        </a:effectRef>
        <a:fontRef idx="minor">
          <a:schemeClr val="tx1"/>
        </a:fontRef>
      </dsp:style>
    </dsp:sp>
    <dsp:sp modelId="{BD38938D-6589-4EB8-A010-5579621FA6C0}">
      <dsp:nvSpPr>
        <dsp:cNvPr id="0" name=""/>
        <dsp:cNvSpPr/>
      </dsp:nvSpPr>
      <dsp:spPr>
        <a:xfrm>
          <a:off x="183942" y="2140502"/>
          <a:ext cx="450267" cy="91440"/>
        </a:xfrm>
        <a:custGeom>
          <a:avLst/>
          <a:gdLst/>
          <a:ahLst/>
          <a:cxnLst/>
          <a:rect l="0" t="0" r="0" b="0"/>
          <a:pathLst>
            <a:path>
              <a:moveTo>
                <a:pt x="450267" y="45720"/>
              </a:moveTo>
              <a:lnTo>
                <a:pt x="450267" y="78580"/>
              </a:lnTo>
              <a:lnTo>
                <a:pt x="0" y="78580"/>
              </a:lnTo>
              <a:lnTo>
                <a:pt x="0" y="111441"/>
              </a:lnTo>
            </a:path>
          </a:pathLst>
        </a:custGeom>
        <a:noFill/>
        <a:ln w="9525" cap="flat" cmpd="sng" algn="ctr">
          <a:solidFill>
            <a:schemeClr val="accent4">
              <a:shade val="95000"/>
              <a:satMod val="105000"/>
            </a:schemeClr>
          </a:solidFill>
          <a:prstDash val="solid"/>
        </a:ln>
        <a:effectLst/>
      </dsp:spPr>
      <dsp:style>
        <a:lnRef idx="1">
          <a:schemeClr val="accent4"/>
        </a:lnRef>
        <a:fillRef idx="0">
          <a:schemeClr val="accent4"/>
        </a:fillRef>
        <a:effectRef idx="0">
          <a:schemeClr val="accent4"/>
        </a:effectRef>
        <a:fontRef idx="minor">
          <a:schemeClr val="tx1"/>
        </a:fontRef>
      </dsp:style>
    </dsp:sp>
    <dsp:sp modelId="{600081DD-6624-47B8-9527-D1C82C8BCEA4}">
      <dsp:nvSpPr>
        <dsp:cNvPr id="0" name=""/>
        <dsp:cNvSpPr/>
      </dsp:nvSpPr>
      <dsp:spPr>
        <a:xfrm>
          <a:off x="634209" y="1598905"/>
          <a:ext cx="786197" cy="201462"/>
        </a:xfrm>
        <a:custGeom>
          <a:avLst/>
          <a:gdLst/>
          <a:ahLst/>
          <a:cxnLst/>
          <a:rect l="0" t="0" r="0" b="0"/>
          <a:pathLst>
            <a:path>
              <a:moveTo>
                <a:pt x="786197" y="0"/>
              </a:moveTo>
              <a:lnTo>
                <a:pt x="786197" y="168602"/>
              </a:lnTo>
              <a:lnTo>
                <a:pt x="0" y="168602"/>
              </a:lnTo>
              <a:lnTo>
                <a:pt x="0" y="201462"/>
              </a:lnTo>
            </a:path>
          </a:pathLst>
        </a:custGeom>
        <a:noFill/>
        <a:ln w="9525" cap="flat" cmpd="sng" algn="ctr">
          <a:solidFill>
            <a:schemeClr val="accent4">
              <a:shade val="95000"/>
              <a:satMod val="105000"/>
            </a:schemeClr>
          </a:solidFill>
          <a:prstDash val="solid"/>
        </a:ln>
        <a:effectLst/>
      </dsp:spPr>
      <dsp:style>
        <a:lnRef idx="1">
          <a:schemeClr val="accent4"/>
        </a:lnRef>
        <a:fillRef idx="0">
          <a:schemeClr val="accent4"/>
        </a:fillRef>
        <a:effectRef idx="0">
          <a:schemeClr val="accent4"/>
        </a:effectRef>
        <a:fontRef idx="minor">
          <a:schemeClr val="tx1"/>
        </a:fontRef>
      </dsp:style>
    </dsp:sp>
    <dsp:sp modelId="{54E94C55-12F0-4DE8-96B7-0E702D6451ED}">
      <dsp:nvSpPr>
        <dsp:cNvPr id="0" name=""/>
        <dsp:cNvSpPr/>
      </dsp:nvSpPr>
      <dsp:spPr>
        <a:xfrm>
          <a:off x="1179160" y="1175630"/>
          <a:ext cx="482495" cy="423275"/>
        </a:xfrm>
        <a:prstGeom prst="ellipse">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27CC06C-9D5A-4CCA-A7BF-E51C8156F080}">
      <dsp:nvSpPr>
        <dsp:cNvPr id="0" name=""/>
        <dsp:cNvSpPr/>
      </dsp:nvSpPr>
      <dsp:spPr>
        <a:xfrm>
          <a:off x="1579333" y="1150958"/>
          <a:ext cx="724797" cy="3879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US" sz="1100" kern="1200" dirty="0"/>
            <a:t>John</a:t>
          </a:r>
        </a:p>
      </dsp:txBody>
      <dsp:txXfrm>
        <a:off x="1579333" y="1150958"/>
        <a:ext cx="724797" cy="387922"/>
      </dsp:txXfrm>
    </dsp:sp>
    <dsp:sp modelId="{C4257FED-DA94-41BB-ACBC-D84CF7120B27}">
      <dsp:nvSpPr>
        <dsp:cNvPr id="0" name=""/>
        <dsp:cNvSpPr/>
      </dsp:nvSpPr>
      <dsp:spPr>
        <a:xfrm>
          <a:off x="450600" y="1800367"/>
          <a:ext cx="367219" cy="385854"/>
        </a:xfrm>
        <a:prstGeom prst="ellipse">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1ED4316-FA82-4D4E-828C-2D432581424E}">
      <dsp:nvSpPr>
        <dsp:cNvPr id="0" name=""/>
        <dsp:cNvSpPr/>
      </dsp:nvSpPr>
      <dsp:spPr>
        <a:xfrm>
          <a:off x="758914" y="1900283"/>
          <a:ext cx="590940" cy="2511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US" sz="1100" kern="1200" dirty="0"/>
            <a:t>Mary</a:t>
          </a:r>
        </a:p>
      </dsp:txBody>
      <dsp:txXfrm>
        <a:off x="758914" y="1900283"/>
        <a:ext cx="590940" cy="251169"/>
      </dsp:txXfrm>
    </dsp:sp>
    <dsp:sp modelId="{3F85E531-89E2-4589-8E07-D9FBC886192E}">
      <dsp:nvSpPr>
        <dsp:cNvPr id="0" name=""/>
        <dsp:cNvSpPr/>
      </dsp:nvSpPr>
      <dsp:spPr>
        <a:xfrm>
          <a:off x="580" y="2251944"/>
          <a:ext cx="366725" cy="367900"/>
        </a:xfrm>
        <a:prstGeom prst="ellipse">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6D111EF-2C72-4FB8-88E0-F0DEB84D897F}">
      <dsp:nvSpPr>
        <dsp:cNvPr id="0" name=""/>
        <dsp:cNvSpPr/>
      </dsp:nvSpPr>
      <dsp:spPr>
        <a:xfrm>
          <a:off x="287565" y="2294675"/>
          <a:ext cx="713857" cy="2982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US" sz="1100" kern="1200" dirty="0"/>
            <a:t>Alice</a:t>
          </a:r>
        </a:p>
      </dsp:txBody>
      <dsp:txXfrm>
        <a:off x="287565" y="2294675"/>
        <a:ext cx="713857" cy="298210"/>
      </dsp:txXfrm>
    </dsp:sp>
    <dsp:sp modelId="{AD042B60-CF5E-44FF-B99F-323C28D0A55D}">
      <dsp:nvSpPr>
        <dsp:cNvPr id="0" name=""/>
        <dsp:cNvSpPr/>
      </dsp:nvSpPr>
      <dsp:spPr>
        <a:xfrm>
          <a:off x="856333" y="2251944"/>
          <a:ext cx="386208" cy="366302"/>
        </a:xfrm>
        <a:prstGeom prst="ellipse">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E1BE192-42A9-449A-9410-E1C51F53B23C}">
      <dsp:nvSpPr>
        <dsp:cNvPr id="0" name=""/>
        <dsp:cNvSpPr/>
      </dsp:nvSpPr>
      <dsp:spPr>
        <a:xfrm>
          <a:off x="1163896" y="2361150"/>
          <a:ext cx="660524" cy="2998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US" sz="1100" kern="1200" dirty="0"/>
            <a:t>Shaun</a:t>
          </a:r>
        </a:p>
      </dsp:txBody>
      <dsp:txXfrm>
        <a:off x="1163896" y="2361150"/>
        <a:ext cx="660524" cy="299807"/>
      </dsp:txXfrm>
    </dsp:sp>
    <dsp:sp modelId="{F49C3EF2-0766-435E-B805-CC750C35095D}">
      <dsp:nvSpPr>
        <dsp:cNvPr id="0" name=""/>
        <dsp:cNvSpPr/>
      </dsp:nvSpPr>
      <dsp:spPr>
        <a:xfrm>
          <a:off x="1958360" y="1800367"/>
          <a:ext cx="352323" cy="390420"/>
        </a:xfrm>
        <a:prstGeom prst="ellipse">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BC7A7D6-73D0-4626-8AF6-646FBFDA3C88}">
      <dsp:nvSpPr>
        <dsp:cNvPr id="0" name=""/>
        <dsp:cNvSpPr/>
      </dsp:nvSpPr>
      <dsp:spPr>
        <a:xfrm>
          <a:off x="2272121" y="1925688"/>
          <a:ext cx="693153" cy="2103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US" sz="1100" kern="1200" dirty="0"/>
            <a:t>Jacob</a:t>
          </a:r>
        </a:p>
      </dsp:txBody>
      <dsp:txXfrm>
        <a:off x="2272121" y="1925688"/>
        <a:ext cx="693153" cy="210308"/>
      </dsp:txXfrm>
    </dsp:sp>
    <dsp:sp modelId="{43D07C97-16A6-43B5-9D10-B199D126C7BE}">
      <dsp:nvSpPr>
        <dsp:cNvPr id="0" name=""/>
        <dsp:cNvSpPr/>
      </dsp:nvSpPr>
      <dsp:spPr>
        <a:xfrm>
          <a:off x="1695162" y="2256509"/>
          <a:ext cx="360378" cy="359639"/>
        </a:xfrm>
        <a:prstGeom prst="ellipse">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B76547F-3EE9-4710-8FEE-DE23F00B59ED}">
      <dsp:nvSpPr>
        <dsp:cNvPr id="0" name=""/>
        <dsp:cNvSpPr/>
      </dsp:nvSpPr>
      <dsp:spPr>
        <a:xfrm>
          <a:off x="1989723" y="2408232"/>
          <a:ext cx="462903" cy="1416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US" sz="1100" kern="1200" dirty="0"/>
            <a:t>Jerry</a:t>
          </a:r>
        </a:p>
      </dsp:txBody>
      <dsp:txXfrm>
        <a:off x="1989723" y="2408232"/>
        <a:ext cx="462903" cy="141646"/>
      </dsp:txXfrm>
    </dsp:sp>
    <dsp:sp modelId="{DB2DA611-9E8F-4B2C-A8AE-F0F46FFAD65D}">
      <dsp:nvSpPr>
        <dsp:cNvPr id="0" name=""/>
        <dsp:cNvSpPr/>
      </dsp:nvSpPr>
      <dsp:spPr>
        <a:xfrm>
          <a:off x="1593949" y="2881981"/>
          <a:ext cx="336968" cy="312602"/>
        </a:xfrm>
        <a:prstGeom prst="ellipse">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8D60491-5ED6-44D0-BC13-9374E3588FE2}">
      <dsp:nvSpPr>
        <dsp:cNvPr id="0" name=""/>
        <dsp:cNvSpPr/>
      </dsp:nvSpPr>
      <dsp:spPr>
        <a:xfrm>
          <a:off x="2002991" y="2775550"/>
          <a:ext cx="911084" cy="2788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US" sz="1100" kern="1200" dirty="0"/>
            <a:t>Natalie</a:t>
          </a:r>
        </a:p>
      </dsp:txBody>
      <dsp:txXfrm>
        <a:off x="2002991" y="2775550"/>
        <a:ext cx="911084" cy="278831"/>
      </dsp:txXfrm>
    </dsp:sp>
    <dsp:sp modelId="{A0CC5382-F595-4BB2-B763-5FD406819A0F}">
      <dsp:nvSpPr>
        <dsp:cNvPr id="0" name=""/>
        <dsp:cNvSpPr/>
      </dsp:nvSpPr>
      <dsp:spPr>
        <a:xfrm>
          <a:off x="2422266" y="2256509"/>
          <a:ext cx="328598" cy="425174"/>
        </a:xfrm>
        <a:prstGeom prst="ellipse">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355C2CD-BB7A-414D-AEE7-6356F62B047B}">
      <dsp:nvSpPr>
        <dsp:cNvPr id="0" name=""/>
        <dsp:cNvSpPr/>
      </dsp:nvSpPr>
      <dsp:spPr>
        <a:xfrm>
          <a:off x="2692299" y="2478886"/>
          <a:ext cx="315462" cy="2103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US" sz="1100" kern="1200" dirty="0"/>
            <a:t>Bob</a:t>
          </a:r>
        </a:p>
      </dsp:txBody>
      <dsp:txXfrm>
        <a:off x="2692299" y="2478886"/>
        <a:ext cx="315462" cy="210308"/>
      </dsp:txXfrm>
    </dsp:sp>
  </dsp:spTree>
</dsp:drawing>
</file>

<file path=ppt/diagrams/layout1.xml><?xml version="1.0" encoding="utf-8"?>
<dgm:layoutDef xmlns:dgm="http://schemas.openxmlformats.org/drawingml/2006/diagram" xmlns:a="http://schemas.openxmlformats.org/drawingml/2006/main" uniqueId="urn:microsoft.com/office/officeart/2009/layout/CirclePictureHierarchy">
  <dgm:title val=""/>
  <dgm:desc val=""/>
  <dgm:catLst>
    <dgm:cat type="hierarchy" pri="1750"/>
    <dgm:cat type="picture" pri="23000"/>
    <dgm:cat type="pictureconvert" pri="2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5"/>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h" for="ch" forName="image" refType="h" fact="0.8"/>
              <dgm:constr type="w" for="ch" forName="image" refType="h" refFor="ch" refForName="image"/>
              <dgm:constr type="t" for="ch" forName="image" refType="h" fact="0.1"/>
              <dgm:constr type="l" for="ch" forName="image"/>
              <dgm:constr type="w" for="ch" forName="text" refType="w" fact="0.6"/>
              <dgm:constr type="h" for="ch" forName="text" refType="h" fact="0.8"/>
              <dgm:constr type="t" for="ch" forName="text" refType="w" fact="0.04"/>
              <dgm:constr type="l" for="ch" forName="text" refType="w" fact="0.4"/>
            </dgm:constrLst>
            <dgm:ruleLst/>
            <dgm:layoutNode name="image" styleLbl="node0">
              <dgm:alg type="sp"/>
              <dgm:shape xmlns:r="http://schemas.openxmlformats.org/officeDocument/2006/relationships" type="ellipse" r:blip="" blipPhldr="1">
                <dgm:adjLst/>
              </dgm:shape>
              <dgm:presOf/>
              <dgm:constrLst/>
              <dgm:ruleLst/>
            </dgm:layoutNode>
            <dgm:layoutNode name="text"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image"/>
                    <dgm:param type="dstNode" val="image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h" for="ch" forName="image2" refType="h" fact="0.8"/>
                      <dgm:constr type="w" for="ch" forName="image2" refType="h" refFor="ch" refForName="image2"/>
                      <dgm:constr type="t" for="ch" forName="image2" refType="h" fact="0.1"/>
                      <dgm:constr type="l" for="ch" forName="image2"/>
                      <dgm:constr type="w" for="ch" forName="text2" refType="w" fact="0.6"/>
                      <dgm:constr type="h" for="ch" forName="text2" refType="h" fact="0.8"/>
                      <dgm:constr type="t" for="ch" forName="text2" refType="w" fact="0.04"/>
                      <dgm:constr type="l" for="ch" forName="text2" refType="w" fact="0.4"/>
                    </dgm:constrLst>
                    <dgm:ruleLst/>
                    <dgm:layoutNode name="image2">
                      <dgm:alg type="sp"/>
                      <dgm:shape xmlns:r="http://schemas.openxmlformats.org/officeDocument/2006/relationships" type="ellipse" r:blip="" blipPhldr="1">
                        <dgm:adjLst/>
                      </dgm:shape>
                      <dgm:presOf/>
                      <dgm:constrLst/>
                      <dgm:ruleLst/>
                    </dgm:layoutNode>
                    <dgm:layoutNode name="text2"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image2"/>
                            <dgm:param type="dstNode" val="image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h" for="ch" forName="image3" refType="h" fact="0.8"/>
                              <dgm:constr type="w" for="ch" forName="image3" refType="h" refFor="ch" refForName="image3"/>
                              <dgm:constr type="t" for="ch" forName="image3" refType="h" fact="0.1"/>
                              <dgm:constr type="l" for="ch" forName="image3"/>
                              <dgm:constr type="w" for="ch" forName="text3" refType="w" fact="0.6"/>
                              <dgm:constr type="h" for="ch" forName="text3" refType="h" fact="0.8"/>
                              <dgm:constr type="t" for="ch" forName="text3" refType="w" fact="0.04"/>
                              <dgm:constr type="l" for="ch" forName="text3" refType="w" fact="0.4"/>
                            </dgm:constrLst>
                            <dgm:ruleLst/>
                            <dgm:layoutNode name="image3">
                              <dgm:alg type="sp"/>
                              <dgm:shape xmlns:r="http://schemas.openxmlformats.org/officeDocument/2006/relationships" type="ellipse" r:blip="" blipPhldr="1">
                                <dgm:adjLst/>
                              </dgm:shape>
                              <dgm:presOf/>
                              <dgm:constrLst/>
                              <dgm:ruleLst/>
                            </dgm:layoutNode>
                            <dgm:layoutNode name="text3"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image3"/>
                                        <dgm:param type="dstNode" val="image4"/>
                                      </dgm:alg>
                                    </dgm:if>
                                    <dgm:else name="Name26">
                                      <dgm:alg type="conn">
                                        <dgm:param type="dim" val="1D"/>
                                        <dgm:param type="endSty" val="noArr"/>
                                        <dgm:param type="connRout" val="bend"/>
                                        <dgm:param type="bendPt" val="end"/>
                                        <dgm:param type="begPts" val="bCtr"/>
                                        <dgm:param type="endPts" val="tCtr"/>
                                        <dgm:param type="srcNode" val="image4"/>
                                        <dgm:param type="dstNode" val="image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h" for="ch" forName="image4" refType="h" fact="0.8"/>
                                      <dgm:constr type="w" for="ch" forName="image4" refType="h" refFor="ch" refForName="image4"/>
                                      <dgm:constr type="t" for="ch" forName="image4" refType="h" fact="0.1"/>
                                      <dgm:constr type="l" for="ch" forName="image4"/>
                                      <dgm:constr type="w" for="ch" forName="text4" refType="w" fact="0.6"/>
                                      <dgm:constr type="h" for="ch" forName="text4" refType="h" fact="0.8"/>
                                      <dgm:constr type="t" for="ch" forName="text4" refType="w" fact="0.04"/>
                                      <dgm:constr type="l" for="ch" forName="text4" refType="w" fact="0.4"/>
                                    </dgm:constrLst>
                                    <dgm:ruleLst/>
                                    <dgm:layoutNode name="image4">
                                      <dgm:alg type="sp"/>
                                      <dgm:shape xmlns:r="http://schemas.openxmlformats.org/officeDocument/2006/relationships" type="ellipse" r:blip="" blipPhldr="1">
                                        <dgm:adjLst/>
                                      </dgm:shape>
                                      <dgm:presOf/>
                                      <dgm:constrLst/>
                                      <dgm:ruleLst/>
                                    </dgm:layoutNode>
                                    <dgm:layoutNode name="text4"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2698749-9538-446B-8891-450C88436494}" type="datetimeFigureOut">
              <a:rPr lang="en-AU" smtClean="0"/>
              <a:t>1/08/2018</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DE6872-B327-4DE0-801B-AA3C105FBA3C}" type="slidenum">
              <a:rPr lang="en-AU" smtClean="0"/>
              <a:t>‹#›</a:t>
            </a:fld>
            <a:endParaRPr lang="en-AU"/>
          </a:p>
        </p:txBody>
      </p:sp>
    </p:spTree>
    <p:extLst>
      <p:ext uri="{BB962C8B-B14F-4D97-AF65-F5344CB8AC3E}">
        <p14:creationId xmlns:p14="http://schemas.microsoft.com/office/powerpoint/2010/main" val="23919748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www.apache.org/licenses/LICENSE-2.0" TargetMode="External"/><Relationship Id="rId2" Type="http://schemas.openxmlformats.org/officeDocument/2006/relationships/slide" Target="../slides/slide41.xml"/><Relationship Id="rId1" Type="http://schemas.openxmlformats.org/officeDocument/2006/relationships/notesMaster" Target="../notesMasters/notesMaster1.xml"/><Relationship Id="rId5" Type="http://schemas.openxmlformats.org/officeDocument/2006/relationships/hyperlink" Target="http://tinkerpop.apache.org/gremlin.html" TargetMode="External"/><Relationship Id="rId4" Type="http://schemas.openxmlformats.org/officeDocument/2006/relationships/hyperlink" Target="http://tinkerpop.apache.org/providers.html" TargetMode="Externa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A6DE6872-B327-4DE0-801B-AA3C105FBA3C}" type="slidenum">
              <a:rPr lang="en-AU" smtClean="0"/>
              <a:t>1</a:t>
            </a:fld>
            <a:endParaRPr lang="en-AU"/>
          </a:p>
        </p:txBody>
      </p:sp>
    </p:spTree>
    <p:extLst>
      <p:ext uri="{BB962C8B-B14F-4D97-AF65-F5344CB8AC3E}">
        <p14:creationId xmlns:p14="http://schemas.microsoft.com/office/powerpoint/2010/main" val="18265970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fld id="{A21F386E-7EE3-40F3-84C2-8650839A8188}" type="slidenum">
              <a:rPr lang="en-US" smtClean="0"/>
              <a:t>26</a:t>
            </a:fld>
            <a:endParaRPr lang="en-US"/>
          </a:p>
        </p:txBody>
      </p:sp>
    </p:spTree>
    <p:extLst>
      <p:ext uri="{BB962C8B-B14F-4D97-AF65-F5344CB8AC3E}">
        <p14:creationId xmlns:p14="http://schemas.microsoft.com/office/powerpoint/2010/main" val="15445087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b="1" dirty="0"/>
              <a:t>Uses for Graph Databases</a:t>
            </a:r>
          </a:p>
          <a:p>
            <a:pPr lvl="0"/>
            <a:endParaRPr lang="en-US" dirty="0"/>
          </a:p>
          <a:p>
            <a:pPr lvl="0"/>
            <a:r>
              <a:rPr lang="en-US" dirty="0"/>
              <a:t>As I’ve already said graph databases have a wide variety of uses and as people discover graph and find that it is easier to traverse and query a graph than a traditional relational databases the usage is growing.</a:t>
            </a:r>
          </a:p>
          <a:p>
            <a:pPr lvl="0"/>
            <a:endParaRPr lang="en-US" dirty="0"/>
          </a:p>
          <a:p>
            <a:pPr lvl="0"/>
            <a:r>
              <a:rPr lang="en-US" dirty="0"/>
              <a:t>These images are taken from Neo4j and show some of th</a:t>
            </a:r>
            <a:r>
              <a:rPr lang="en-US" baseline="0" dirty="0"/>
              <a:t>e ways that their graph is being used</a:t>
            </a:r>
            <a:endParaRPr lang="en-US" dirty="0"/>
          </a:p>
          <a:p>
            <a:pPr lvl="0"/>
            <a:r>
              <a:rPr lang="en-US" dirty="0"/>
              <a:t>Content management</a:t>
            </a:r>
          </a:p>
          <a:p>
            <a:pPr lvl="0"/>
            <a:r>
              <a:rPr lang="en-US" dirty="0"/>
              <a:t>Insurance Risk Analysis</a:t>
            </a:r>
          </a:p>
          <a:p>
            <a:pPr lvl="0"/>
            <a:r>
              <a:rPr lang="en-US" dirty="0"/>
              <a:t>Public Transport</a:t>
            </a:r>
          </a:p>
          <a:p>
            <a:pPr lvl="0"/>
            <a:r>
              <a:rPr lang="en-US" dirty="0" err="1"/>
              <a:t>BioInformatics</a:t>
            </a:r>
            <a:endParaRPr lang="en-US" dirty="0"/>
          </a:p>
          <a:p>
            <a:pPr lvl="0"/>
            <a:r>
              <a:rPr lang="en-US" dirty="0"/>
              <a:t>Network Asset Management</a:t>
            </a:r>
          </a:p>
          <a:p>
            <a:pPr lvl="0"/>
            <a:r>
              <a:rPr lang="en-US" dirty="0"/>
              <a:t>Fraud detection</a:t>
            </a:r>
          </a:p>
          <a:p>
            <a:pPr lvl="0"/>
            <a:r>
              <a:rPr lang="en-US" dirty="0"/>
              <a:t>Real-time recommendation engines</a:t>
            </a:r>
          </a:p>
          <a:p>
            <a:pPr lvl="0"/>
            <a:r>
              <a:rPr lang="en-US" dirty="0"/>
              <a:t>Master data management (MDM)</a:t>
            </a:r>
          </a:p>
          <a:p>
            <a:pPr lvl="0"/>
            <a:r>
              <a:rPr lang="en-US" dirty="0"/>
              <a:t>Network and IT operations</a:t>
            </a:r>
          </a:p>
          <a:p>
            <a:pPr lvl="0"/>
            <a:endParaRPr lang="en-US" dirty="0"/>
          </a:p>
          <a:p>
            <a:r>
              <a:rPr lang="en-US" dirty="0">
                <a:effectLst/>
              </a:rPr>
              <a:t>Most dating sites now use graph databases.</a:t>
            </a:r>
          </a:p>
          <a:p>
            <a:r>
              <a:rPr lang="en-US" dirty="0">
                <a:effectLst/>
              </a:rPr>
              <a:t>As do most job websites</a:t>
            </a:r>
          </a:p>
          <a:p>
            <a:r>
              <a:rPr lang="en-US" dirty="0">
                <a:effectLst/>
              </a:rPr>
              <a:t>Twitter created its own graph database, which it has released as </a:t>
            </a:r>
            <a:r>
              <a:rPr lang="en-US" dirty="0" err="1">
                <a:effectLst/>
              </a:rPr>
              <a:t>FlockDB</a:t>
            </a:r>
            <a:r>
              <a:rPr lang="en-US" baseline="0" dirty="0">
                <a:effectLst/>
              </a:rPr>
              <a:t> </a:t>
            </a:r>
            <a:r>
              <a:rPr lang="en-US" dirty="0">
                <a:effectLst/>
              </a:rPr>
              <a:t>as open source.</a:t>
            </a:r>
          </a:p>
          <a:p>
            <a:r>
              <a:rPr lang="en-US" dirty="0">
                <a:effectLst/>
              </a:rPr>
              <a:t>Neo Technology</a:t>
            </a:r>
            <a:r>
              <a:rPr lang="en-US" baseline="0" dirty="0">
                <a:effectLst/>
              </a:rPr>
              <a:t> </a:t>
            </a:r>
            <a:r>
              <a:rPr lang="en-US" dirty="0">
                <a:effectLst/>
              </a:rPr>
              <a:t>claims to have more than 30 Global 2000 companies using its technology, including enterprise brands like Wal-Mart, eBay, Lufthansa, and Deutsche Telekom.</a:t>
            </a:r>
          </a:p>
          <a:p>
            <a:pPr lvl="0"/>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data from the Panama papers, that exposed the financial shenanigans</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of the rich and powerful was placed</a:t>
            </a:r>
            <a:r>
              <a:rPr lang="en-US" sz="1200" kern="1200" baseline="0" dirty="0">
                <a:solidFill>
                  <a:schemeClr val="tx1"/>
                </a:solidFill>
                <a:effectLst/>
                <a:latin typeface="+mn-lt"/>
                <a:ea typeface="+mn-ea"/>
                <a:cs typeface="+mn-cs"/>
              </a:rPr>
              <a:t> into a graph database for analysis.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a:solidFill>
                  <a:schemeClr val="tx1"/>
                </a:solidFill>
                <a:effectLst/>
                <a:latin typeface="+mn-lt"/>
                <a:ea typeface="+mn-ea"/>
                <a:cs typeface="+mn-cs"/>
              </a:rPr>
              <a:t>This allowed the investigators to see connections between related people, their different addresses, shared directorships and the like and see through the fog that many of these people use to try hide what they are doing.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a:solidFill>
                  <a:schemeClr val="tx1"/>
                </a:solidFill>
                <a:effectLst/>
                <a:latin typeface="+mn-lt"/>
                <a:ea typeface="+mn-ea"/>
                <a:cs typeface="+mn-cs"/>
              </a:rPr>
              <a:t>You can see how it was done at https://neo4j.com/blog/analyzing-panama-papers-neo4j/</a:t>
            </a:r>
            <a:endParaRPr lang="en-US" sz="1200" kern="1200" dirty="0">
              <a:solidFill>
                <a:schemeClr val="tx1"/>
              </a:solidFill>
              <a:effectLst/>
              <a:latin typeface="+mn-lt"/>
              <a:ea typeface="+mn-ea"/>
              <a:cs typeface="+mn-cs"/>
            </a:endParaRPr>
          </a:p>
          <a:p>
            <a:pPr lvl="0"/>
            <a:endParaRPr lang="en-US" dirty="0"/>
          </a:p>
          <a:p>
            <a:pPr lvl="1"/>
            <a:endParaRPr lang="en-US" dirty="0"/>
          </a:p>
        </p:txBody>
      </p:sp>
      <p:sp>
        <p:nvSpPr>
          <p:cNvPr id="4" name="Slide Number Placeholder 3"/>
          <p:cNvSpPr>
            <a:spLocks noGrp="1"/>
          </p:cNvSpPr>
          <p:nvPr>
            <p:ph type="sldNum" sz="quarter" idx="10"/>
          </p:nvPr>
        </p:nvSpPr>
        <p:spPr/>
        <p:txBody>
          <a:bodyPr/>
          <a:lstStyle/>
          <a:p>
            <a:fld id="{5A0354DB-91F2-422D-BFF3-EE1FB946F90B}" type="slidenum">
              <a:rPr lang="en-GB" smtClean="0"/>
              <a:t>27</a:t>
            </a:fld>
            <a:endParaRPr lang="en-GB"/>
          </a:p>
        </p:txBody>
      </p:sp>
    </p:spTree>
    <p:extLst>
      <p:ext uri="{BB962C8B-B14F-4D97-AF65-F5344CB8AC3E}">
        <p14:creationId xmlns:p14="http://schemas.microsoft.com/office/powerpoint/2010/main" val="7209101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solidFill>
                  <a:schemeClr val="tx2"/>
                </a:solidFill>
              </a:rPr>
              <a:t>Major Vendors</a:t>
            </a:r>
          </a:p>
          <a:p>
            <a:endParaRPr lang="en-GB" b="1" dirty="0">
              <a:solidFill>
                <a:schemeClr val="tx2"/>
              </a:solidFill>
            </a:endParaRPr>
          </a:p>
          <a:p>
            <a:r>
              <a:rPr lang="en-GB" b="0" dirty="0">
                <a:solidFill>
                  <a:schemeClr val="tx2"/>
                </a:solidFill>
              </a:rPr>
              <a:t>Microsoft are quite late to the graph database scene</a:t>
            </a:r>
          </a:p>
          <a:p>
            <a:endParaRPr lang="en-GB" b="0" dirty="0">
              <a:solidFill>
                <a:schemeClr val="tx2"/>
              </a:solidFill>
            </a:endParaRPr>
          </a:p>
          <a:p>
            <a:r>
              <a:rPr lang="en-GB" b="0" dirty="0">
                <a:solidFill>
                  <a:schemeClr val="tx2"/>
                </a:solidFill>
              </a:rPr>
              <a:t>The</a:t>
            </a:r>
            <a:r>
              <a:rPr lang="en-GB" b="0" baseline="0" dirty="0">
                <a:solidFill>
                  <a:schemeClr val="tx2"/>
                </a:solidFill>
              </a:rPr>
              <a:t> Graph database is mature market </a:t>
            </a:r>
            <a:r>
              <a:rPr lang="en-GB" b="0" dirty="0">
                <a:solidFill>
                  <a:schemeClr val="tx2"/>
                </a:solidFill>
              </a:rPr>
              <a:t>with lots of vendors offering graph database</a:t>
            </a:r>
            <a:r>
              <a:rPr lang="en-GB" b="0" baseline="0" dirty="0">
                <a:solidFill>
                  <a:schemeClr val="tx2"/>
                </a:solidFill>
              </a:rPr>
              <a:t> software. Nearly all use open source NoSQL databases</a:t>
            </a:r>
          </a:p>
          <a:p>
            <a:endParaRPr lang="en-GB" b="0" baseline="0" dirty="0">
              <a:solidFill>
                <a:schemeClr val="tx2"/>
              </a:solidFill>
            </a:endParaRPr>
          </a:p>
          <a:p>
            <a:r>
              <a:rPr lang="en-GB" b="0" baseline="0" dirty="0">
                <a:solidFill>
                  <a:schemeClr val="tx2"/>
                </a:solidFill>
              </a:rPr>
              <a:t>I’ve listed what seem to the most common here</a:t>
            </a:r>
          </a:p>
          <a:p>
            <a:endParaRPr lang="en-GB" b="0" baseline="0" dirty="0">
              <a:solidFill>
                <a:schemeClr val="tx2"/>
              </a:solidFill>
            </a:endParaRPr>
          </a:p>
          <a:p>
            <a:r>
              <a:rPr lang="en-GB" b="1" dirty="0">
                <a:solidFill>
                  <a:schemeClr val="tx2"/>
                </a:solidFill>
              </a:rPr>
              <a:t>Neo4j by Neo Technologies </a:t>
            </a:r>
            <a:r>
              <a:rPr lang="en-GB" b="0" dirty="0">
                <a:solidFill>
                  <a:schemeClr val="tx2"/>
                </a:solidFill>
              </a:rPr>
              <a:t>is definitely the most popular with plenty of videos and articles on graph database. Many of the images and information used in this presentation have come from their</a:t>
            </a:r>
            <a:r>
              <a:rPr lang="en-GB" b="0" baseline="0" dirty="0">
                <a:solidFill>
                  <a:schemeClr val="tx2"/>
                </a:solidFill>
              </a:rPr>
              <a:t> web site.</a:t>
            </a:r>
            <a:endParaRPr lang="en-GB" b="0" dirty="0">
              <a:solidFill>
                <a:schemeClr val="tx2"/>
              </a:solidFill>
            </a:endParaRPr>
          </a:p>
          <a:p>
            <a:endParaRPr lang="en-GB" b="0" dirty="0">
              <a:solidFill>
                <a:schemeClr val="tx2"/>
              </a:solidFill>
            </a:endParaRPr>
          </a:p>
          <a:p>
            <a:r>
              <a:rPr lang="en-GB" b="0" baseline="0" dirty="0">
                <a:solidFill>
                  <a:schemeClr val="tx2"/>
                </a:solidFill>
              </a:rPr>
              <a:t>A full list can be found here:  https://www.g2crowd.com/categories/graph-databases?utf8=%E2%9C%93&amp;order=top_shelf</a:t>
            </a:r>
          </a:p>
          <a:p>
            <a:endParaRPr lang="en-GB" b="1" baseline="0" dirty="0">
              <a:solidFill>
                <a:schemeClr val="tx2"/>
              </a:solidFill>
            </a:endParaRPr>
          </a:p>
          <a:p>
            <a:endParaRPr lang="en-GB" b="0" dirty="0">
              <a:solidFill>
                <a:schemeClr val="tx2"/>
              </a:solidFill>
            </a:endParaRPr>
          </a:p>
        </p:txBody>
      </p:sp>
      <p:sp>
        <p:nvSpPr>
          <p:cNvPr id="4" name="Slide Number Placeholder 3"/>
          <p:cNvSpPr>
            <a:spLocks noGrp="1"/>
          </p:cNvSpPr>
          <p:nvPr>
            <p:ph type="sldNum" sz="quarter" idx="10"/>
          </p:nvPr>
        </p:nvSpPr>
        <p:spPr/>
        <p:txBody>
          <a:bodyPr/>
          <a:lstStyle/>
          <a:p>
            <a:fld id="{5A0354DB-91F2-422D-BFF3-EE1FB946F90B}" type="slidenum">
              <a:rPr lang="en-GB" smtClean="0"/>
              <a:t>28</a:t>
            </a:fld>
            <a:endParaRPr lang="en-GB"/>
          </a:p>
        </p:txBody>
      </p:sp>
    </p:spTree>
    <p:extLst>
      <p:ext uri="{BB962C8B-B14F-4D97-AF65-F5344CB8AC3E}">
        <p14:creationId xmlns:p14="http://schemas.microsoft.com/office/powerpoint/2010/main" val="42742140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647919">
              <a:defRPr/>
            </a:pPr>
            <a:r>
              <a:rPr lang="en-US" sz="1200" kern="0" dirty="0">
                <a:solidFill>
                  <a:srgbClr val="00B0F0"/>
                </a:solidFill>
                <a:latin typeface="Segoe UI" panose="020B0502040204020203" pitchFamily="34" charset="0"/>
                <a:cs typeface="Segoe UI" panose="020B0502040204020203" pitchFamily="34" charset="0"/>
              </a:rPr>
              <a:t>Cosmos DB is Azure’s NoSQL Database-as-a-Service, born in cloud, globally distributed,  highly scalable &amp; highly available.</a:t>
            </a:r>
          </a:p>
          <a:p>
            <a:pPr defTabSz="647919">
              <a:defRPr/>
            </a:pPr>
            <a:r>
              <a:rPr lang="en-US" sz="1200" kern="0" dirty="0">
                <a:solidFill>
                  <a:srgbClr val="00B0F0"/>
                </a:solidFill>
                <a:latin typeface="Segoe UI" panose="020B0502040204020203" pitchFamily="34" charset="0"/>
                <a:cs typeface="Segoe UI" panose="020B0502040204020203" pitchFamily="34" charset="0"/>
              </a:rPr>
              <a:t>The first &amp; only globally distributed, multi-model database system</a:t>
            </a:r>
          </a:p>
          <a:p>
            <a:pPr defTabSz="647919">
              <a:defRPr/>
            </a:pPr>
            <a:endParaRPr lang="en-US" sz="1200" kern="0" dirty="0">
              <a:solidFill>
                <a:srgbClr val="00B0F0"/>
              </a:solidFill>
              <a:latin typeface="Segoe UI" panose="020B0502040204020203" pitchFamily="34" charset="0"/>
              <a:cs typeface="Segoe UI" panose="020B0502040204020203" pitchFamily="34" charset="0"/>
            </a:endParaRPr>
          </a:p>
          <a:p>
            <a:pPr defTabSz="647919">
              <a:defRPr/>
            </a:pPr>
            <a:r>
              <a:rPr lang="en-US" sz="1200" kern="0" dirty="0">
                <a:solidFill>
                  <a:srgbClr val="00B0F0"/>
                </a:solidFill>
                <a:latin typeface="Segoe UI" panose="020B0502040204020203" pitchFamily="34" charset="0"/>
                <a:cs typeface="Segoe UI" panose="020B0502040204020203" pitchFamily="34" charset="0"/>
              </a:rPr>
              <a:t>2010 Project Florence</a:t>
            </a:r>
          </a:p>
          <a:p>
            <a:pPr defTabSz="647919">
              <a:defRPr/>
            </a:pPr>
            <a:r>
              <a:rPr lang="en-US" sz="1200" kern="0" dirty="0">
                <a:solidFill>
                  <a:srgbClr val="00B0F0"/>
                </a:solidFill>
                <a:latin typeface="Segoe UI" panose="020B0502040204020203" pitchFamily="34" charset="0"/>
                <a:cs typeface="Segoe UI" panose="020B0502040204020203" pitchFamily="34" charset="0"/>
              </a:rPr>
              <a:t>2014 </a:t>
            </a:r>
            <a:r>
              <a:rPr lang="en-US" sz="1200" kern="0" dirty="0" err="1">
                <a:solidFill>
                  <a:srgbClr val="00B0F0"/>
                </a:solidFill>
                <a:latin typeface="Segoe UI" panose="020B0502040204020203" pitchFamily="34" charset="0"/>
                <a:cs typeface="Segoe UI" panose="020B0502040204020203" pitchFamily="34" charset="0"/>
              </a:rPr>
              <a:t>DocumentDB</a:t>
            </a:r>
            <a:endParaRPr lang="en-US" sz="1200" kern="0" dirty="0">
              <a:solidFill>
                <a:srgbClr val="00B0F0"/>
              </a:solidFill>
              <a:latin typeface="Segoe UI" panose="020B0502040204020203" pitchFamily="34" charset="0"/>
              <a:cs typeface="Segoe UI" panose="020B0502040204020203" pitchFamily="34" charset="0"/>
            </a:endParaRPr>
          </a:p>
          <a:p>
            <a:pPr defTabSz="647919">
              <a:defRPr/>
            </a:pPr>
            <a:r>
              <a:rPr lang="en-US" sz="1200" kern="0" dirty="0">
                <a:solidFill>
                  <a:srgbClr val="00B0F0"/>
                </a:solidFill>
                <a:latin typeface="Segoe UI" panose="020B0502040204020203" pitchFamily="34" charset="0"/>
                <a:cs typeface="Segoe UI" panose="020B0502040204020203" pitchFamily="34" charset="0"/>
              </a:rPr>
              <a:t>2017 Cosmos DB</a:t>
            </a:r>
          </a:p>
          <a:p>
            <a:endParaRPr lang="en-AU" dirty="0"/>
          </a:p>
          <a:p>
            <a:endParaRPr lang="en-AU" dirty="0"/>
          </a:p>
        </p:txBody>
      </p:sp>
      <p:sp>
        <p:nvSpPr>
          <p:cNvPr id="4" name="Slide Number Placeholder 3"/>
          <p:cNvSpPr>
            <a:spLocks noGrp="1"/>
          </p:cNvSpPr>
          <p:nvPr>
            <p:ph type="sldNum" sz="quarter" idx="10"/>
          </p:nvPr>
        </p:nvSpPr>
        <p:spPr/>
        <p:txBody>
          <a:bodyPr/>
          <a:lstStyle/>
          <a:p>
            <a:fld id="{A6DE6872-B327-4DE0-801B-AA3C105FBA3C}" type="slidenum">
              <a:rPr lang="en-AU" smtClean="0"/>
              <a:t>30</a:t>
            </a:fld>
            <a:endParaRPr lang="en-AU"/>
          </a:p>
        </p:txBody>
      </p:sp>
    </p:spTree>
    <p:extLst>
      <p:ext uri="{BB962C8B-B14F-4D97-AF65-F5344CB8AC3E}">
        <p14:creationId xmlns:p14="http://schemas.microsoft.com/office/powerpoint/2010/main" val="6040903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203846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A6DE6872-B327-4DE0-801B-AA3C105FBA3C}" type="slidenum">
              <a:rPr lang="en-AU" smtClean="0"/>
              <a:t>33</a:t>
            </a:fld>
            <a:endParaRPr lang="en-AU"/>
          </a:p>
        </p:txBody>
      </p:sp>
    </p:spTree>
    <p:extLst>
      <p:ext uri="{BB962C8B-B14F-4D97-AF65-F5344CB8AC3E}">
        <p14:creationId xmlns:p14="http://schemas.microsoft.com/office/powerpoint/2010/main" val="26220063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F59B4D0-838E-4292-AA80-FEE3AB774A03}" type="slidenum">
              <a:rPr lang="en-US" smtClean="0"/>
              <a:t>38</a:t>
            </a:fld>
            <a:endParaRPr lang="en-US"/>
          </a:p>
        </p:txBody>
      </p:sp>
    </p:spTree>
    <p:extLst>
      <p:ext uri="{BB962C8B-B14F-4D97-AF65-F5344CB8AC3E}">
        <p14:creationId xmlns:p14="http://schemas.microsoft.com/office/powerpoint/2010/main" val="29544953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Apache </a:t>
            </a:r>
            <a:r>
              <a:rPr lang="en-US" sz="1200" b="0" i="0" u="none" strike="noStrike" kern="1200" dirty="0" err="1">
                <a:solidFill>
                  <a:schemeClr val="tx1"/>
                </a:solidFill>
                <a:effectLst/>
                <a:latin typeface="+mn-lt"/>
                <a:ea typeface="+mn-ea"/>
                <a:cs typeface="+mn-cs"/>
              </a:rPr>
              <a:t>TinkerPop</a:t>
            </a:r>
            <a:r>
              <a:rPr lang="en-US" sz="1200" b="0" i="0" u="none" strike="noStrike" kern="1200" dirty="0">
                <a:solidFill>
                  <a:schemeClr val="tx1"/>
                </a:solidFill>
                <a:effectLst/>
                <a:latin typeface="+mn-lt"/>
                <a:ea typeface="+mn-ea"/>
                <a:cs typeface="+mn-cs"/>
              </a:rPr>
              <a:t>™ is an open source, vendor-agnostic, graph computing framework distributed under the commercial friendly </a:t>
            </a:r>
            <a:r>
              <a:rPr lang="en-US" sz="1200" b="0" i="0" u="none" strike="noStrike" kern="1200" dirty="0">
                <a:solidFill>
                  <a:schemeClr val="tx1"/>
                </a:solidFill>
                <a:effectLst/>
                <a:latin typeface="+mn-lt"/>
                <a:ea typeface="+mn-ea"/>
                <a:cs typeface="+mn-cs"/>
                <a:hlinkClick r:id="rId3"/>
              </a:rPr>
              <a:t>Apache2 license</a:t>
            </a:r>
            <a:r>
              <a:rPr lang="en-US" sz="1200" b="0" i="0" u="none" strike="noStrike" kern="1200" dirty="0">
                <a:solidFill>
                  <a:schemeClr val="tx1"/>
                </a:solidFill>
                <a:effectLst/>
                <a:latin typeface="+mn-lt"/>
                <a:ea typeface="+mn-ea"/>
                <a:cs typeface="+mn-cs"/>
              </a:rPr>
              <a:t>. When a data system is </a:t>
            </a:r>
            <a:r>
              <a:rPr lang="en-US" sz="1200" b="0" i="0" u="none" strike="noStrike" kern="1200" dirty="0" err="1">
                <a:solidFill>
                  <a:schemeClr val="tx1"/>
                </a:solidFill>
                <a:effectLst/>
                <a:latin typeface="+mn-lt"/>
                <a:ea typeface="+mn-ea"/>
                <a:cs typeface="+mn-cs"/>
                <a:hlinkClick r:id="rId4"/>
              </a:rPr>
              <a:t>TinkerPop</a:t>
            </a:r>
            <a:r>
              <a:rPr lang="en-US" sz="1200" b="0" i="0" u="none" strike="noStrike" kern="1200" dirty="0">
                <a:solidFill>
                  <a:schemeClr val="tx1"/>
                </a:solidFill>
                <a:effectLst/>
                <a:latin typeface="+mn-lt"/>
                <a:ea typeface="+mn-ea"/>
                <a:cs typeface="+mn-cs"/>
                <a:hlinkClick r:id="rId4"/>
              </a:rPr>
              <a:t>-enabled</a:t>
            </a:r>
            <a:r>
              <a:rPr lang="en-US" sz="1200" b="0" i="0" u="none" strike="noStrike" kern="1200" dirty="0">
                <a:solidFill>
                  <a:schemeClr val="tx1"/>
                </a:solidFill>
                <a:effectLst/>
                <a:latin typeface="+mn-lt"/>
                <a:ea typeface="+mn-ea"/>
                <a:cs typeface="+mn-cs"/>
              </a:rPr>
              <a:t>, its users are able to model their domain as a graph and analyze that graph using the </a:t>
            </a:r>
            <a:r>
              <a:rPr lang="en-US" sz="1200" b="0" i="0" u="none" strike="noStrike" kern="1200" dirty="0">
                <a:solidFill>
                  <a:schemeClr val="tx1"/>
                </a:solidFill>
                <a:effectLst/>
                <a:latin typeface="+mn-lt"/>
                <a:ea typeface="+mn-ea"/>
                <a:cs typeface="+mn-cs"/>
                <a:hlinkClick r:id="rId5"/>
              </a:rPr>
              <a:t>Gremlin graph traversal language</a:t>
            </a:r>
            <a:r>
              <a:rPr lang="en-US" sz="1200" b="0" i="0" u="none" strike="noStrike" kern="1200" dirty="0">
                <a:solidFill>
                  <a:schemeClr val="tx1"/>
                </a:solidFill>
                <a:effectLst/>
                <a:latin typeface="+mn-lt"/>
                <a:ea typeface="+mn-ea"/>
                <a:cs typeface="+mn-cs"/>
              </a:rPr>
              <a:t>. </a:t>
            </a:r>
            <a:endParaRPr lang="en-AU" dirty="0"/>
          </a:p>
        </p:txBody>
      </p:sp>
      <p:sp>
        <p:nvSpPr>
          <p:cNvPr id="4" name="Slide Number Placeholder 3"/>
          <p:cNvSpPr>
            <a:spLocks noGrp="1"/>
          </p:cNvSpPr>
          <p:nvPr>
            <p:ph type="sldNum" sz="quarter" idx="10"/>
          </p:nvPr>
        </p:nvSpPr>
        <p:spPr/>
        <p:txBody>
          <a:bodyPr/>
          <a:lstStyle/>
          <a:p>
            <a:fld id="{A6DE6872-B327-4DE0-801B-AA3C105FBA3C}" type="slidenum">
              <a:rPr lang="en-AU" smtClean="0"/>
              <a:t>41</a:t>
            </a:fld>
            <a:endParaRPr lang="en-AU"/>
          </a:p>
        </p:txBody>
      </p:sp>
    </p:spTree>
    <p:extLst>
      <p:ext uri="{BB962C8B-B14F-4D97-AF65-F5344CB8AC3E}">
        <p14:creationId xmlns:p14="http://schemas.microsoft.com/office/powerpoint/2010/main" val="26459513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A6DE6872-B327-4DE0-801B-AA3C105FBA3C}" type="slidenum">
              <a:rPr lang="en-AU" smtClean="0"/>
              <a:t>42</a:t>
            </a:fld>
            <a:endParaRPr lang="en-AU"/>
          </a:p>
        </p:txBody>
      </p:sp>
    </p:spTree>
    <p:extLst>
      <p:ext uri="{BB962C8B-B14F-4D97-AF65-F5344CB8AC3E}">
        <p14:creationId xmlns:p14="http://schemas.microsoft.com/office/powerpoint/2010/main" val="28894788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Demo’s of</a:t>
            </a:r>
            <a:br>
              <a:rPr lang="en-AU" dirty="0"/>
            </a:br>
            <a:r>
              <a:rPr lang="en-AU" dirty="0"/>
              <a:t>	Backup Script</a:t>
            </a:r>
          </a:p>
          <a:p>
            <a:r>
              <a:rPr lang="en-AU" dirty="0"/>
              <a:t>	Maintenance Plans</a:t>
            </a:r>
            <a:br>
              <a:rPr lang="en-AU" dirty="0"/>
            </a:br>
            <a:r>
              <a:rPr lang="en-AU" dirty="0"/>
              <a:t>	Ola Hallengren</a:t>
            </a:r>
          </a:p>
          <a:p>
            <a:r>
              <a:rPr lang="en-AU" dirty="0"/>
              <a:t>	Minion Backup</a:t>
            </a:r>
          </a:p>
        </p:txBody>
      </p:sp>
      <p:sp>
        <p:nvSpPr>
          <p:cNvPr id="4" name="Slide Number Placeholder 3"/>
          <p:cNvSpPr>
            <a:spLocks noGrp="1"/>
          </p:cNvSpPr>
          <p:nvPr>
            <p:ph type="sldNum" sz="quarter" idx="10"/>
          </p:nvPr>
        </p:nvSpPr>
        <p:spPr/>
        <p:txBody>
          <a:bodyPr/>
          <a:lstStyle/>
          <a:p>
            <a:fld id="{E12FC564-3DFE-44C1-8DD2-A9D80977F78A}" type="slidenum">
              <a:rPr lang="en-US" smtClean="0"/>
              <a:t>47</a:t>
            </a:fld>
            <a:endParaRPr lang="en-US" dirty="0"/>
          </a:p>
        </p:txBody>
      </p:sp>
    </p:spTree>
    <p:extLst>
      <p:ext uri="{BB962C8B-B14F-4D97-AF65-F5344CB8AC3E}">
        <p14:creationId xmlns:p14="http://schemas.microsoft.com/office/powerpoint/2010/main" val="23747016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What is not Graph Data</a:t>
            </a:r>
          </a:p>
          <a:p>
            <a:endParaRPr lang="en-GB" dirty="0"/>
          </a:p>
          <a:p>
            <a:r>
              <a:rPr lang="en-GB" dirty="0"/>
              <a:t>If you are here hoping to learn how to make pretty</a:t>
            </a:r>
            <a:r>
              <a:rPr lang="en-GB" baseline="0" dirty="0"/>
              <a:t> pictures of your data then I’m afraid this is not what we are talking about today.</a:t>
            </a:r>
            <a:endParaRPr lang="en-GB" dirty="0"/>
          </a:p>
        </p:txBody>
      </p:sp>
      <p:sp>
        <p:nvSpPr>
          <p:cNvPr id="4" name="Slide Number Placeholder 3"/>
          <p:cNvSpPr>
            <a:spLocks noGrp="1"/>
          </p:cNvSpPr>
          <p:nvPr>
            <p:ph type="sldNum" sz="quarter" idx="10"/>
          </p:nvPr>
        </p:nvSpPr>
        <p:spPr/>
        <p:txBody>
          <a:bodyPr/>
          <a:lstStyle/>
          <a:p>
            <a:fld id="{5A0354DB-91F2-422D-BFF3-EE1FB946F90B}" type="slidenum">
              <a:rPr lang="en-GB" smtClean="0"/>
              <a:t>6</a:t>
            </a:fld>
            <a:endParaRPr lang="en-GB" dirty="0"/>
          </a:p>
        </p:txBody>
      </p:sp>
    </p:spTree>
    <p:extLst>
      <p:ext uri="{BB962C8B-B14F-4D97-AF65-F5344CB8AC3E}">
        <p14:creationId xmlns:p14="http://schemas.microsoft.com/office/powerpoint/2010/main" val="40304233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A6DE6872-B327-4DE0-801B-AA3C105FBA3C}" type="slidenum">
              <a:rPr lang="en-AU" smtClean="0"/>
              <a:t>48</a:t>
            </a:fld>
            <a:endParaRPr lang="en-AU"/>
          </a:p>
        </p:txBody>
      </p:sp>
    </p:spTree>
    <p:extLst>
      <p:ext uri="{BB962C8B-B14F-4D97-AF65-F5344CB8AC3E}">
        <p14:creationId xmlns:p14="http://schemas.microsoft.com/office/powerpoint/2010/main" val="18790017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A6DE6872-B327-4DE0-801B-AA3C105FBA3C}" type="slidenum">
              <a:rPr lang="en-AU" smtClean="0"/>
              <a:t>49</a:t>
            </a:fld>
            <a:endParaRPr lang="en-AU"/>
          </a:p>
        </p:txBody>
      </p:sp>
    </p:spTree>
    <p:extLst>
      <p:ext uri="{BB962C8B-B14F-4D97-AF65-F5344CB8AC3E}">
        <p14:creationId xmlns:p14="http://schemas.microsoft.com/office/powerpoint/2010/main" val="30847094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The Königsberg Bridge Problem</a:t>
            </a:r>
          </a:p>
          <a:p>
            <a:endParaRPr lang="en-GB" b="1" dirty="0"/>
          </a:p>
          <a:p>
            <a:r>
              <a:rPr lang="en-US" dirty="0"/>
              <a:t>Our story begins in the 18th century, in the town of Königsberg, Prussia on the banks of the Pregel River</a:t>
            </a:r>
          </a:p>
          <a:p>
            <a:endParaRPr lang="en-US" b="1" dirty="0"/>
          </a:p>
          <a:p>
            <a:r>
              <a:rPr lang="en-US" dirty="0"/>
              <a:t>The city built seven bridges across the river dividing the city into four distinct regions</a:t>
            </a:r>
          </a:p>
          <a:p>
            <a:endParaRPr lang="en-US" dirty="0"/>
          </a:p>
          <a:p>
            <a:r>
              <a:rPr lang="en-US" dirty="0"/>
              <a:t>The citizens of Königsberg used to spend Sunday afternoons walking around the city.  </a:t>
            </a:r>
          </a:p>
          <a:p>
            <a:r>
              <a:rPr lang="en-US" dirty="0"/>
              <a:t>They devised a game for themselves, their aim was to find a way in which they could walk around the city, crossing each of the seven bridges only once.  </a:t>
            </a:r>
          </a:p>
          <a:p>
            <a:r>
              <a:rPr lang="en-US" dirty="0"/>
              <a:t>Even though none of the citizens of Königsberg could find a route that would allow them to cross each of the bridges only once, no one could prove, mathematically, that it was impossible.</a:t>
            </a:r>
          </a:p>
          <a:p>
            <a:endParaRPr lang="en-US" dirty="0"/>
          </a:p>
          <a:p>
            <a:r>
              <a:rPr lang="en-US" sz="1200" b="0" i="0" u="none" strike="noStrike" kern="1200" baseline="0" dirty="0">
                <a:solidFill>
                  <a:schemeClr val="tx1"/>
                </a:solidFill>
                <a:latin typeface="+mn-lt"/>
                <a:ea typeface="+mn-ea"/>
                <a:cs typeface="+mn-cs"/>
              </a:rPr>
              <a:t>The famous mathematician, Leonhard Euler, was asked to find a solution and although initially uninterested eventually became intrigued by it.</a:t>
            </a:r>
            <a:endParaRPr lang="en-US" dirty="0"/>
          </a:p>
          <a:p>
            <a:endParaRPr lang="en-US" dirty="0"/>
          </a:p>
          <a:p>
            <a:r>
              <a:rPr lang="en-US" sz="1200" b="0" i="0" u="none" strike="noStrike" kern="1200" baseline="0" dirty="0">
                <a:solidFill>
                  <a:schemeClr val="tx1"/>
                </a:solidFill>
                <a:latin typeface="+mn-lt"/>
                <a:ea typeface="+mn-ea"/>
                <a:cs typeface="+mn-cs"/>
              </a:rPr>
              <a:t>In 1731 Euler published a paper that solved the problem and, at the same time, gave birth to the subject of graph theory. </a:t>
            </a:r>
          </a:p>
          <a:p>
            <a:endParaRPr lang="en-US" dirty="0"/>
          </a:p>
          <a:p>
            <a:r>
              <a:rPr lang="en-US" dirty="0"/>
              <a:t>On August 26, 1735, Euler presented a paper that addressed both this specific problem, as well as a general solution with any number of landmasses and any number of bridges.  </a:t>
            </a:r>
          </a:p>
          <a:p>
            <a:r>
              <a:rPr lang="en-US" dirty="0"/>
              <a:t>This paper, called ‘</a:t>
            </a:r>
            <a:r>
              <a:rPr lang="en-US" dirty="0" err="1"/>
              <a:t>Solutio</a:t>
            </a:r>
            <a:r>
              <a:rPr lang="en-US" dirty="0"/>
              <a:t> </a:t>
            </a:r>
            <a:r>
              <a:rPr lang="en-US" dirty="0" err="1"/>
              <a:t>problematis</a:t>
            </a:r>
            <a:r>
              <a:rPr lang="en-US" dirty="0"/>
              <a:t> ad </a:t>
            </a:r>
            <a:r>
              <a:rPr lang="en-US" dirty="0" err="1"/>
              <a:t>geometriam</a:t>
            </a:r>
            <a:r>
              <a:rPr lang="en-US" dirty="0"/>
              <a:t> situs </a:t>
            </a:r>
            <a:r>
              <a:rPr lang="en-US" dirty="0" err="1"/>
              <a:t>pertinentis</a:t>
            </a:r>
            <a:r>
              <a:rPr lang="en-US" dirty="0"/>
              <a:t>,’ (The solution of a problem relating to the geometry of position) was later published in 1741</a:t>
            </a:r>
          </a:p>
          <a:p>
            <a:endParaRPr lang="en-US" dirty="0"/>
          </a:p>
          <a:p>
            <a:endParaRPr lang="en-US" dirty="0"/>
          </a:p>
          <a:p>
            <a:endParaRPr lang="en-GB" dirty="0"/>
          </a:p>
        </p:txBody>
      </p:sp>
      <p:sp>
        <p:nvSpPr>
          <p:cNvPr id="4" name="Slide Number Placeholder 3"/>
          <p:cNvSpPr>
            <a:spLocks noGrp="1"/>
          </p:cNvSpPr>
          <p:nvPr>
            <p:ph type="sldNum" sz="quarter" idx="10"/>
          </p:nvPr>
        </p:nvSpPr>
        <p:spPr/>
        <p:txBody>
          <a:bodyPr/>
          <a:lstStyle/>
          <a:p>
            <a:fld id="{5A0354DB-91F2-422D-BFF3-EE1FB946F90B}" type="slidenum">
              <a:rPr lang="en-GB" smtClean="0"/>
              <a:t>10</a:t>
            </a:fld>
            <a:endParaRPr lang="en-GB"/>
          </a:p>
        </p:txBody>
      </p:sp>
    </p:spTree>
    <p:extLst>
      <p:ext uri="{BB962C8B-B14F-4D97-AF65-F5344CB8AC3E}">
        <p14:creationId xmlns:p14="http://schemas.microsoft.com/office/powerpoint/2010/main" val="28764928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The Königsberg Bridge Problem</a:t>
            </a:r>
          </a:p>
          <a:p>
            <a:endParaRPr lang="en-GB" b="1" dirty="0"/>
          </a:p>
          <a:p>
            <a:r>
              <a:rPr lang="en-US" sz="1200" b="0" i="0" u="none" strike="noStrike" kern="1200" baseline="0" dirty="0">
                <a:solidFill>
                  <a:schemeClr val="tx1"/>
                </a:solidFill>
                <a:latin typeface="+mn-lt"/>
                <a:ea typeface="+mn-ea"/>
                <a:cs typeface="+mn-cs"/>
              </a:rPr>
              <a:t>Euler simplified the problem</a:t>
            </a:r>
          </a:p>
          <a:p>
            <a:endParaRPr lang="en-US" dirty="0">
              <a:effectLst/>
            </a:endParaRPr>
          </a:p>
          <a:p>
            <a:r>
              <a:rPr lang="en-US" dirty="0">
                <a:effectLst/>
              </a:rPr>
              <a:t>We effectively have four land masses (A, B, C and D) </a:t>
            </a:r>
          </a:p>
          <a:p>
            <a:r>
              <a:rPr lang="en-US" dirty="0">
                <a:effectLst/>
              </a:rPr>
              <a:t>And seven bridges connecting</a:t>
            </a:r>
            <a:r>
              <a:rPr lang="en-US" baseline="0" dirty="0">
                <a:effectLst/>
              </a:rPr>
              <a:t> those land masses (1-7).</a:t>
            </a:r>
          </a:p>
          <a:p>
            <a:endParaRPr lang="en-US" dirty="0">
              <a:effectLst/>
            </a:endParaRPr>
          </a:p>
          <a:p>
            <a:r>
              <a:rPr lang="en-US" dirty="0">
                <a:effectLst/>
              </a:rPr>
              <a:t>He turned the land masses into single points (which he called </a:t>
            </a:r>
            <a:r>
              <a:rPr lang="en-US" b="1" dirty="0">
                <a:effectLst/>
              </a:rPr>
              <a:t>nodes</a:t>
            </a:r>
            <a:r>
              <a:rPr lang="en-US" dirty="0">
                <a:effectLst/>
              </a:rPr>
              <a:t>) </a:t>
            </a:r>
          </a:p>
          <a:p>
            <a:r>
              <a:rPr lang="en-US" dirty="0">
                <a:effectLst/>
              </a:rPr>
              <a:t>and the bridges as lines connecting the nodes (which he called </a:t>
            </a:r>
            <a:r>
              <a:rPr lang="en-US" b="1" dirty="0">
                <a:effectLst/>
              </a:rPr>
              <a:t>edges or vertices</a:t>
            </a:r>
            <a:r>
              <a:rPr lang="en-US" dirty="0">
                <a:effectLst/>
              </a:rPr>
              <a:t>)</a:t>
            </a:r>
          </a:p>
          <a:p>
            <a:endParaRPr lang="en-US" b="1"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 Euler had put the essential features of Königsberg into a graph</a:t>
            </a:r>
            <a:r>
              <a:rPr lang="en-GB" sz="1200" b="0" i="0" u="none" strike="noStrike" kern="1200" baseline="0" dirty="0">
                <a:solidFill>
                  <a:schemeClr val="tx1"/>
                </a:solidFill>
                <a:latin typeface="+mn-lt"/>
                <a:ea typeface="+mn-ea"/>
                <a:cs typeface="+mn-cs"/>
              </a:rPr>
              <a:t>.</a:t>
            </a:r>
            <a:endParaRPr lang="en-GB" dirty="0"/>
          </a:p>
          <a:p>
            <a:endParaRPr lang="en-GB" b="1" dirty="0"/>
          </a:p>
          <a:p>
            <a:endParaRPr lang="en-GB" b="1" dirty="0"/>
          </a:p>
          <a:p>
            <a:endParaRPr lang="en-GB" dirty="0"/>
          </a:p>
        </p:txBody>
      </p:sp>
      <p:sp>
        <p:nvSpPr>
          <p:cNvPr id="4" name="Slide Number Placeholder 3"/>
          <p:cNvSpPr>
            <a:spLocks noGrp="1"/>
          </p:cNvSpPr>
          <p:nvPr>
            <p:ph type="sldNum" sz="quarter" idx="10"/>
          </p:nvPr>
        </p:nvSpPr>
        <p:spPr/>
        <p:txBody>
          <a:bodyPr/>
          <a:lstStyle/>
          <a:p>
            <a:fld id="{5A0354DB-91F2-422D-BFF3-EE1FB946F90B}" type="slidenum">
              <a:rPr lang="en-GB" smtClean="0"/>
              <a:t>11</a:t>
            </a:fld>
            <a:endParaRPr lang="en-GB"/>
          </a:p>
        </p:txBody>
      </p:sp>
    </p:spTree>
    <p:extLst>
      <p:ext uri="{BB962C8B-B14F-4D97-AF65-F5344CB8AC3E}">
        <p14:creationId xmlns:p14="http://schemas.microsoft.com/office/powerpoint/2010/main" val="31562400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The Königsberg Bridge Problem</a:t>
            </a:r>
          </a:p>
          <a:p>
            <a:endParaRPr lang="en-GB" b="1" dirty="0"/>
          </a:p>
          <a:p>
            <a:r>
              <a:rPr lang="en-US" dirty="0">
                <a:effectLst/>
              </a:rPr>
              <a:t>Let’s remove the picture and what we end up with, in mathematical terms, is a graph.</a:t>
            </a:r>
            <a:r>
              <a:rPr lang="en-US" baseline="0" dirty="0">
                <a:effectLst/>
              </a:rPr>
              <a:t> We can draw this in whatever shape we like but it is still the same graph</a:t>
            </a:r>
            <a:endParaRPr lang="en-US" dirty="0">
              <a:effectLst/>
            </a:endParaRPr>
          </a:p>
          <a:p>
            <a:r>
              <a:rPr lang="en-US" dirty="0">
                <a:effectLst/>
              </a:rPr>
              <a:t>We can restate our challenge like this: </a:t>
            </a:r>
          </a:p>
          <a:p>
            <a:r>
              <a:rPr lang="en-US" dirty="0">
                <a:effectLst/>
              </a:rPr>
              <a:t>Starting at any of the four nodes A, B, C or D, find a path through the graph such that you travel across each edge exactly once.</a:t>
            </a:r>
          </a:p>
          <a:p>
            <a:endParaRPr lang="en-US" dirty="0">
              <a:effectLst/>
            </a:endParaRPr>
          </a:p>
          <a:p>
            <a:r>
              <a:rPr lang="en-US" dirty="0">
                <a:effectLst/>
              </a:rPr>
              <a:t>In simple terms, what Euler found was: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 graph is traversable if:</a:t>
            </a:r>
          </a:p>
          <a:p>
            <a:r>
              <a:rPr lang="en-GB" dirty="0"/>
              <a:t>If all nodes are even</a:t>
            </a:r>
            <a:r>
              <a:rPr lang="en-GB" baseline="0" dirty="0"/>
              <a:t> (there are zero odd nodes)</a:t>
            </a:r>
          </a:p>
          <a:p>
            <a:r>
              <a:rPr lang="en-GB" baseline="0" dirty="0"/>
              <a:t>Or</a:t>
            </a:r>
          </a:p>
          <a:p>
            <a:r>
              <a:rPr lang="en-GB" baseline="0" dirty="0"/>
              <a:t>exactly two nodes are odd and the remaining nodes are even</a:t>
            </a:r>
          </a:p>
          <a:p>
            <a:endParaRPr lang="en-GB" dirty="0"/>
          </a:p>
          <a:p>
            <a:r>
              <a:rPr lang="en-US" dirty="0">
                <a:effectLst/>
              </a:rPr>
              <a:t>In Königsberg all four nodes have an odd number of edges. Therefore</a:t>
            </a:r>
            <a:r>
              <a:rPr lang="en-US" baseline="0" dirty="0">
                <a:effectLst/>
              </a:rPr>
              <a:t> we don’t meet the requirements so there is no </a:t>
            </a:r>
            <a:r>
              <a:rPr lang="en-US" dirty="0"/>
              <a:t>Eulerian path.</a:t>
            </a:r>
            <a:endParaRPr lang="en-US" dirty="0">
              <a:effectLst/>
            </a:endParaRPr>
          </a:p>
          <a:p>
            <a:endParaRPr lang="en-GB"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In graph theory, an Eulerian trail (or Eulerian path) is a trail in a finite graph which visits every edge exactly once. </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Similarly, an Eulerian circuit or Eulerian cycle is an Eulerian trail which starts and ends on the same node</a:t>
            </a:r>
          </a:p>
          <a:p>
            <a:endParaRPr lang="en-GB" dirty="0"/>
          </a:p>
          <a:p>
            <a:endParaRPr lang="en-US" dirty="0">
              <a:effectLst/>
            </a:endParaRPr>
          </a:p>
          <a:p>
            <a:r>
              <a:rPr lang="en-US" b="1" dirty="0">
                <a:effectLst/>
              </a:rPr>
              <a:t>A more long winded explanation</a:t>
            </a:r>
          </a:p>
          <a:p>
            <a:r>
              <a:rPr lang="en-US" dirty="0">
                <a:effectLst/>
              </a:rPr>
              <a:t>What Euler found was:</a:t>
            </a:r>
          </a:p>
          <a:p>
            <a:r>
              <a:rPr lang="en-US" dirty="0">
                <a:effectLst/>
              </a:rPr>
              <a:t>If a node has an even number of edges, then if you start at that node (and you traverse each edge exactly once), then you must also end your route at that same node. </a:t>
            </a:r>
          </a:p>
          <a:p>
            <a:r>
              <a:rPr lang="en-US" dirty="0">
                <a:effectLst/>
              </a:rPr>
              <a:t>But,</a:t>
            </a:r>
          </a:p>
          <a:p>
            <a:r>
              <a:rPr lang="en-US" dirty="0">
                <a:effectLst/>
              </a:rPr>
              <a:t>If a node has an odd number of edges, then if you start at that node (and you traverse each node exactly once) then you must end your route at some other node.</a:t>
            </a:r>
          </a:p>
          <a:p>
            <a:endParaRPr lang="en-US" dirty="0">
              <a:effectLst/>
            </a:endParaRPr>
          </a:p>
          <a:p>
            <a:endParaRPr lang="en-US" dirty="0">
              <a:effectLst/>
            </a:endParaRPr>
          </a:p>
          <a:p>
            <a:r>
              <a:rPr lang="en-US" dirty="0">
                <a:effectLst/>
              </a:rPr>
              <a:t>If a node has an even number of edges, then if you start at that node (and you traverse each edge exactly once), then you must also end your route at that same node. </a:t>
            </a:r>
          </a:p>
          <a:p>
            <a:r>
              <a:rPr lang="en-US" dirty="0">
                <a:effectLst/>
              </a:rPr>
              <a:t>But,</a:t>
            </a:r>
          </a:p>
          <a:p>
            <a:r>
              <a:rPr lang="en-US" dirty="0">
                <a:effectLst/>
              </a:rPr>
              <a:t>If a node has an odd number of edges, then if you start at that node (and you traverse each node exactly once) then you must end your route at some other node.</a:t>
            </a:r>
          </a:p>
          <a:p>
            <a:endParaRPr lang="en-US" dirty="0">
              <a:effectLst/>
            </a:endParaRPr>
          </a:p>
          <a:p>
            <a:r>
              <a:rPr lang="en-US" dirty="0">
                <a:effectLst/>
              </a:rPr>
              <a:t>Start your walk at node A. Now move to node C. Node</a:t>
            </a:r>
            <a:r>
              <a:rPr lang="en-US" baseline="0" dirty="0">
                <a:effectLst/>
              </a:rPr>
              <a:t> </a:t>
            </a:r>
            <a:r>
              <a:rPr lang="en-US" dirty="0">
                <a:effectLst/>
              </a:rPr>
              <a:t>C has five edges, however, you’ve already used one of them (you might think about this as literally “burning your bridges” every time you cross an edge), so it’s as if you’re now starting at a node with an even number of edges. </a:t>
            </a:r>
          </a:p>
          <a:p>
            <a:r>
              <a:rPr lang="en-US" dirty="0">
                <a:effectLst/>
              </a:rPr>
              <a:t>We know from the previous paragraph that means your route must end at node C. </a:t>
            </a:r>
          </a:p>
          <a:p>
            <a:r>
              <a:rPr lang="en-US" dirty="0">
                <a:effectLst/>
              </a:rPr>
              <a:t>Now move to node D, which also has an odd number of edges. Again you’ve used up one edges and you’re left with an even number of edges at node D, which implies your route must also</a:t>
            </a:r>
            <a:r>
              <a:rPr lang="en-US" baseline="0" dirty="0">
                <a:effectLst/>
              </a:rPr>
              <a:t> </a:t>
            </a:r>
            <a:r>
              <a:rPr lang="en-US" dirty="0">
                <a:effectLst/>
              </a:rPr>
              <a:t>end at node D. </a:t>
            </a:r>
          </a:p>
          <a:p>
            <a:r>
              <a:rPr lang="en-US" dirty="0">
                <a:effectLst/>
              </a:rPr>
              <a:t>But we’ve just established that your route must end at node C so we have a contradiction, Thus, given your starting path (A-&gt;C-&gt;D), no route meeting the required conditions is possible.</a:t>
            </a:r>
          </a:p>
          <a:p>
            <a:endParaRPr lang="en-US" dirty="0">
              <a:effectLst/>
            </a:endParaRPr>
          </a:p>
          <a:p>
            <a:endParaRPr lang="en-US" dirty="0">
              <a:effectLst/>
            </a:endParaRPr>
          </a:p>
          <a:p>
            <a:r>
              <a:rPr lang="en-US" dirty="0">
                <a:effectLst/>
              </a:rPr>
              <a:t>Therefore, it doesn’t really matter where you start – the second node you visit is going to have an even number of edges left after you arrive there and, therefore, we must end our route on that second node. But the same thing will be true of the third node we visit. So, regardless of the path we take through our first three nodes, we’re going to conclude that our path must end at our second AND third nodes. No route could end in two places so we’ve effectively proven, by contradiction, that no possible route can be found which satisfies our conditions.</a:t>
            </a:r>
            <a:endParaRPr lang="en-GB" dirty="0"/>
          </a:p>
          <a:p>
            <a:endParaRPr lang="en-GB" dirty="0"/>
          </a:p>
        </p:txBody>
      </p:sp>
      <p:sp>
        <p:nvSpPr>
          <p:cNvPr id="4" name="Slide Number Placeholder 3"/>
          <p:cNvSpPr>
            <a:spLocks noGrp="1"/>
          </p:cNvSpPr>
          <p:nvPr>
            <p:ph type="sldNum" sz="quarter" idx="10"/>
          </p:nvPr>
        </p:nvSpPr>
        <p:spPr/>
        <p:txBody>
          <a:bodyPr/>
          <a:lstStyle/>
          <a:p>
            <a:fld id="{5A0354DB-91F2-422D-BFF3-EE1FB946F90B}" type="slidenum">
              <a:rPr lang="en-GB" smtClean="0"/>
              <a:t>12</a:t>
            </a:fld>
            <a:endParaRPr lang="en-GB"/>
          </a:p>
        </p:txBody>
      </p:sp>
    </p:spTree>
    <p:extLst>
      <p:ext uri="{BB962C8B-B14F-4D97-AF65-F5344CB8AC3E}">
        <p14:creationId xmlns:p14="http://schemas.microsoft.com/office/powerpoint/2010/main" val="33245306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GB" b="1" dirty="0"/>
              <a:t>Kaliningrad Today</a:t>
            </a:r>
            <a:endParaRPr lang="en-GB" b="1" u="none" dirty="0">
              <a:solidFill>
                <a:schemeClr val="bg1"/>
              </a:solidFill>
            </a:endParaRPr>
          </a:p>
          <a:p>
            <a:pPr rtl="0"/>
            <a:endParaRPr lang="en-GB" u="none" dirty="0">
              <a:solidFill>
                <a:schemeClr val="bg1"/>
              </a:solidFill>
            </a:endParaRPr>
          </a:p>
          <a:p>
            <a:pPr rtl="0"/>
            <a:r>
              <a:rPr lang="en-GB" u="none" dirty="0">
                <a:solidFill>
                  <a:schemeClr val="bg1"/>
                </a:solidFill>
              </a:rPr>
              <a:t>Two of the seven original bridges did not survive World War II. </a:t>
            </a:r>
          </a:p>
          <a:p>
            <a:pPr rtl="0"/>
            <a:r>
              <a:rPr lang="en-GB" dirty="0"/>
              <a:t>And Königsberg is now part of Russia called</a:t>
            </a:r>
            <a:r>
              <a:rPr lang="en-GB" baseline="0" dirty="0"/>
              <a:t> Kaliningrad.</a:t>
            </a:r>
            <a:endParaRPr lang="en-GB" u="none" baseline="30000" dirty="0">
              <a:solidFill>
                <a:schemeClr val="bg1"/>
              </a:solidFill>
            </a:endParaRPr>
          </a:p>
          <a:p>
            <a:pPr rtl="0"/>
            <a:endParaRPr lang="en-GB" baseline="30000" dirty="0"/>
          </a:p>
          <a:p>
            <a:pPr rtl="0"/>
            <a:r>
              <a:rPr lang="en-GB" dirty="0"/>
              <a:t>So there are now only five bridges in Kaliningrad.</a:t>
            </a:r>
          </a:p>
          <a:p>
            <a:pPr rtl="0"/>
            <a:r>
              <a:rPr lang="en-GB" dirty="0"/>
              <a:t>If we represent the town as a graph we get:</a:t>
            </a:r>
          </a:p>
          <a:p>
            <a:pPr rtl="0"/>
            <a:endParaRPr lang="en-GB" dirty="0"/>
          </a:p>
          <a:p>
            <a:pPr marL="0" marR="0" indent="0" algn="l" defTabSz="914400" rtl="0" eaLnBrk="1" fontAlgn="auto" latinLnBrk="0" hangingPunct="1">
              <a:lnSpc>
                <a:spcPct val="100000"/>
              </a:lnSpc>
              <a:spcBef>
                <a:spcPts val="0"/>
              </a:spcBef>
              <a:spcAft>
                <a:spcPts val="0"/>
              </a:spcAft>
              <a:buClrTx/>
              <a:buSzTx/>
              <a:buFontTx/>
              <a:buNone/>
              <a:tabLst/>
              <a:defRPr/>
            </a:pPr>
            <a:r>
              <a:rPr lang="en-GB" baseline="0" dirty="0"/>
              <a:t>Node A has 2 degrees</a:t>
            </a:r>
            <a:endParaRPr lang="en-GB" dirty="0"/>
          </a:p>
          <a:p>
            <a:pPr rtl="0"/>
            <a:r>
              <a:rPr lang="en-GB" baseline="0" dirty="0"/>
              <a:t>Node B has 2 degrees</a:t>
            </a:r>
          </a:p>
          <a:p>
            <a:pPr marL="0" marR="0" indent="0" algn="l" defTabSz="914400" rtl="0" eaLnBrk="1" fontAlgn="auto" latinLnBrk="0" hangingPunct="1">
              <a:lnSpc>
                <a:spcPct val="100000"/>
              </a:lnSpc>
              <a:spcBef>
                <a:spcPts val="0"/>
              </a:spcBef>
              <a:spcAft>
                <a:spcPts val="0"/>
              </a:spcAft>
              <a:buClrTx/>
              <a:buSzTx/>
              <a:buFontTx/>
              <a:buNone/>
              <a:tabLst/>
              <a:defRPr/>
            </a:pPr>
            <a:r>
              <a:rPr lang="en-GB" dirty="0"/>
              <a:t>Node C has 3 degrees</a:t>
            </a:r>
          </a:p>
          <a:p>
            <a:pPr rtl="0"/>
            <a:r>
              <a:rPr lang="en-GB" dirty="0"/>
              <a:t>Node D has 3</a:t>
            </a:r>
            <a:r>
              <a:rPr lang="en-GB" baseline="0" dirty="0"/>
              <a:t> degrees</a:t>
            </a:r>
          </a:p>
          <a:p>
            <a:pPr rtl="0"/>
            <a:endParaRPr lang="en-GB" dirty="0"/>
          </a:p>
          <a:p>
            <a:pPr rtl="0"/>
            <a:r>
              <a:rPr lang="en-GB" dirty="0"/>
              <a:t>In terms of graph theory, we have two even and just two odd nodes</a:t>
            </a:r>
          </a:p>
          <a:p>
            <a:pPr rtl="0"/>
            <a:r>
              <a:rPr lang="en-GB" dirty="0"/>
              <a:t>Therefore, an Eulerian path is now possible, but it must begin on one island and end on the other</a:t>
            </a:r>
          </a:p>
          <a:p>
            <a:pPr rtl="0"/>
            <a:endParaRPr lang="en-GB" dirty="0"/>
          </a:p>
          <a:p>
            <a:pPr rtl="0"/>
            <a:endParaRPr lang="en-GB" dirty="0"/>
          </a:p>
          <a:p>
            <a:pPr rtl="0"/>
            <a:endParaRPr lang="en-GB" dirty="0"/>
          </a:p>
          <a:p>
            <a:endParaRPr lang="en-GB" dirty="0"/>
          </a:p>
        </p:txBody>
      </p:sp>
      <p:sp>
        <p:nvSpPr>
          <p:cNvPr id="4" name="Slide Number Placeholder 3"/>
          <p:cNvSpPr>
            <a:spLocks noGrp="1"/>
          </p:cNvSpPr>
          <p:nvPr>
            <p:ph type="sldNum" sz="quarter" idx="10"/>
          </p:nvPr>
        </p:nvSpPr>
        <p:spPr/>
        <p:txBody>
          <a:bodyPr/>
          <a:lstStyle/>
          <a:p>
            <a:fld id="{5A0354DB-91F2-422D-BFF3-EE1FB946F90B}" type="slidenum">
              <a:rPr lang="en-GB" smtClean="0"/>
              <a:t>13</a:t>
            </a:fld>
            <a:endParaRPr lang="en-GB"/>
          </a:p>
        </p:txBody>
      </p:sp>
    </p:spTree>
    <p:extLst>
      <p:ext uri="{BB962C8B-B14F-4D97-AF65-F5344CB8AC3E}">
        <p14:creationId xmlns:p14="http://schemas.microsoft.com/office/powerpoint/2010/main" val="32555083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Warning: </a:t>
            </a:r>
          </a:p>
        </p:txBody>
      </p:sp>
      <p:sp>
        <p:nvSpPr>
          <p:cNvPr id="4" name="Slide Number Placeholder 3"/>
          <p:cNvSpPr>
            <a:spLocks noGrp="1"/>
          </p:cNvSpPr>
          <p:nvPr>
            <p:ph type="sldNum" sz="quarter" idx="10"/>
          </p:nvPr>
        </p:nvSpPr>
        <p:spPr/>
        <p:txBody>
          <a:bodyPr/>
          <a:lstStyle/>
          <a:p>
            <a:fld id="{A6DE6872-B327-4DE0-801B-AA3C105FBA3C}" type="slidenum">
              <a:rPr lang="en-AU" smtClean="0"/>
              <a:t>14</a:t>
            </a:fld>
            <a:endParaRPr lang="en-AU"/>
          </a:p>
        </p:txBody>
      </p:sp>
    </p:spTree>
    <p:extLst>
      <p:ext uri="{BB962C8B-B14F-4D97-AF65-F5344CB8AC3E}">
        <p14:creationId xmlns:p14="http://schemas.microsoft.com/office/powerpoint/2010/main" val="8811106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What is Graph Data?</a:t>
            </a:r>
          </a:p>
          <a:p>
            <a:r>
              <a:rPr lang="en-GB" dirty="0"/>
              <a:t>What we will be looking at is graphs that look like this where we have a collection of related data known as nodes and relationships between them known as edges.</a:t>
            </a:r>
          </a:p>
          <a:p>
            <a:endParaRPr lang="en-GB" dirty="0"/>
          </a:p>
          <a:p>
            <a:r>
              <a:rPr lang="en-US" dirty="0"/>
              <a:t>Graph</a:t>
            </a:r>
            <a:r>
              <a:rPr lang="en-US" baseline="0" dirty="0"/>
              <a:t> databases like this have become very popular in the last few years in areas such as supply chain management and sales data analysis.</a:t>
            </a:r>
          </a:p>
          <a:p>
            <a:r>
              <a:rPr lang="en-US" baseline="0" dirty="0"/>
              <a:t> </a:t>
            </a:r>
          </a:p>
          <a:p>
            <a:r>
              <a:rPr lang="en-US" baseline="0" dirty="0"/>
              <a:t>The recommendation engines that you see on places like Amazon and eBay where it tells you that someone who bought this product also bought this other product are using graph databases.</a:t>
            </a:r>
          </a:p>
          <a:p>
            <a:endParaRPr lang="en-US" baseline="0" dirty="0"/>
          </a:p>
          <a:p>
            <a:r>
              <a:rPr lang="en-US" baseline="0" dirty="0"/>
              <a:t>Facebook and LinkedIn use a graph database to tell you who your 1st, 2nd or 3rd degree friends. </a:t>
            </a:r>
          </a:p>
          <a:p>
            <a:endParaRPr lang="en-US" baseline="0" dirty="0"/>
          </a:p>
          <a:p>
            <a:r>
              <a:rPr lang="en-US" baseline="0" dirty="0"/>
              <a:t>In fact anything where there is connected data can benefit from using a graph database.</a:t>
            </a:r>
          </a:p>
          <a:p>
            <a:endParaRPr lang="en-US" baseline="0" dirty="0"/>
          </a:p>
          <a:p>
            <a:r>
              <a:rPr lang="en-US" baseline="0" dirty="0"/>
              <a:t>And </a:t>
            </a:r>
            <a:r>
              <a:rPr lang="en-US" u="sng" baseline="0" dirty="0"/>
              <a:t>this</a:t>
            </a:r>
            <a:r>
              <a:rPr lang="en-US" baseline="0" dirty="0"/>
              <a:t> is what we are looking at today.</a:t>
            </a:r>
          </a:p>
          <a:p>
            <a:endParaRPr lang="en-US" baseline="0" dirty="0"/>
          </a:p>
          <a:p>
            <a:endParaRPr lang="en-US" baseline="0" dirty="0"/>
          </a:p>
          <a:p>
            <a:endParaRPr lang="en-GB" dirty="0"/>
          </a:p>
          <a:p>
            <a:endParaRPr lang="en-GB" dirty="0"/>
          </a:p>
        </p:txBody>
      </p:sp>
      <p:sp>
        <p:nvSpPr>
          <p:cNvPr id="4" name="Slide Number Placeholder 3"/>
          <p:cNvSpPr>
            <a:spLocks noGrp="1"/>
          </p:cNvSpPr>
          <p:nvPr>
            <p:ph type="sldNum" sz="quarter" idx="10"/>
          </p:nvPr>
        </p:nvSpPr>
        <p:spPr/>
        <p:txBody>
          <a:bodyPr/>
          <a:lstStyle/>
          <a:p>
            <a:fld id="{5A0354DB-91F2-422D-BFF3-EE1FB946F90B}" type="slidenum">
              <a:rPr lang="en-GB" smtClean="0"/>
              <a:t>15</a:t>
            </a:fld>
            <a:endParaRPr lang="en-GB"/>
          </a:p>
        </p:txBody>
      </p:sp>
    </p:spTree>
    <p:extLst>
      <p:ext uri="{BB962C8B-B14F-4D97-AF65-F5344CB8AC3E}">
        <p14:creationId xmlns:p14="http://schemas.microsoft.com/office/powerpoint/2010/main" val="28786598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A6DE6872-B327-4DE0-801B-AA3C105FBA3C}" type="slidenum">
              <a:rPr lang="en-AU" smtClean="0"/>
              <a:t>16</a:t>
            </a:fld>
            <a:endParaRPr lang="en-AU"/>
          </a:p>
        </p:txBody>
      </p:sp>
    </p:spTree>
    <p:extLst>
      <p:ext uri="{BB962C8B-B14F-4D97-AF65-F5344CB8AC3E}">
        <p14:creationId xmlns:p14="http://schemas.microsoft.com/office/powerpoint/2010/main" val="283661940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p:spTree>
      <p:nvGrpSpPr>
        <p:cNvPr id="1" name=""/>
        <p:cNvGrpSpPr/>
        <p:nvPr/>
      </p:nvGrpSpPr>
      <p:grpSpPr>
        <a:xfrm>
          <a:off x="0" y="0"/>
          <a:ext cx="0" cy="0"/>
          <a:chOff x="0" y="0"/>
          <a:chExt cx="0" cy="0"/>
        </a:xfrm>
      </p:grpSpPr>
      <p:sp>
        <p:nvSpPr>
          <p:cNvPr id="33" name="Rectangle 32"/>
          <p:cNvSpPr>
            <a:spLocks noChangeAspect="1"/>
          </p:cNvSpPr>
          <p:nvPr userDrawn="1"/>
        </p:nvSpPr>
        <p:spPr>
          <a:xfrm>
            <a:off x="6555600" y="-359913"/>
            <a:ext cx="5324000" cy="7200000"/>
          </a:xfrm>
          <a:prstGeom prst="rect">
            <a:avLst/>
          </a:prstGeom>
          <a:blipFill>
            <a:blip r:embed="rId2">
              <a:alphaModFix amt="20000"/>
            </a:blip>
            <a:stretch>
              <a:fillRect/>
            </a:stretch>
          </a:blipFill>
        </p:spPr>
        <p:txBody>
          <a:bodyPr lIns="0" tIns="0" rIns="0" bIns="0" rtlCol="0" anchor="ctr">
            <a:spAutoFit/>
          </a:bodyPr>
          <a:lstStyle/>
          <a:p>
            <a:pPr algn="l"/>
            <a:endParaRPr lang="en-US" sz="2400" dirty="0">
              <a:solidFill>
                <a:schemeClr val="accent1"/>
              </a:solidFill>
            </a:endParaRPr>
          </a:p>
        </p:txBody>
      </p:sp>
      <p:sp>
        <p:nvSpPr>
          <p:cNvPr id="2" name="Title 1"/>
          <p:cNvSpPr>
            <a:spLocks noGrp="1"/>
          </p:cNvSpPr>
          <p:nvPr>
            <p:ph type="ctrTitle" hasCustomPrompt="1"/>
          </p:nvPr>
        </p:nvSpPr>
        <p:spPr>
          <a:xfrm>
            <a:off x="359907" y="3779838"/>
            <a:ext cx="10800218" cy="2339975"/>
          </a:xfrm>
        </p:spPr>
        <p:txBody>
          <a:bodyPr anchor="b">
            <a:noAutofit/>
          </a:bodyPr>
          <a:lstStyle>
            <a:lvl1pPr algn="l">
              <a:defRPr sz="6000">
                <a:solidFill>
                  <a:schemeClr val="tx1"/>
                </a:solidFill>
                <a:latin typeface="+mn-lt"/>
              </a:defRPr>
            </a:lvl1pPr>
          </a:lstStyle>
          <a:p>
            <a:r>
              <a:rPr lang="en-US" dirty="0"/>
              <a:t>Presentation Title</a:t>
            </a:r>
          </a:p>
        </p:txBody>
      </p:sp>
      <p:sp>
        <p:nvSpPr>
          <p:cNvPr id="14" name="Text Placeholder 13"/>
          <p:cNvSpPr>
            <a:spLocks noGrp="1"/>
          </p:cNvSpPr>
          <p:nvPr>
            <p:ph type="body" sz="quarter" idx="10" hasCustomPrompt="1"/>
          </p:nvPr>
        </p:nvSpPr>
        <p:spPr>
          <a:xfrm>
            <a:off x="361157" y="360588"/>
            <a:ext cx="10799762" cy="1079500"/>
          </a:xfrm>
        </p:spPr>
        <p:txBody>
          <a:bodyPr anchor="t">
            <a:noAutofit/>
          </a:bodyPr>
          <a:lstStyle>
            <a:lvl1pPr algn="l">
              <a:defRPr lang="en-US" sz="4000" b="0" kern="1200" dirty="0" smtClean="0">
                <a:solidFill>
                  <a:schemeClr val="accent1"/>
                </a:solidFill>
                <a:latin typeface="+mj-lt"/>
                <a:ea typeface="+mn-ea"/>
                <a:cs typeface="+mn-cs"/>
              </a:defRPr>
            </a:lvl1pPr>
          </a:lstStyle>
          <a:p>
            <a:pPr lvl="0"/>
            <a:r>
              <a:rPr lang="en-US" dirty="0"/>
              <a:t>Speaker Name</a:t>
            </a:r>
          </a:p>
        </p:txBody>
      </p:sp>
      <p:pic>
        <p:nvPicPr>
          <p:cNvPr id="5" name="Picture 4">
            <a:extLst>
              <a:ext uri="{FF2B5EF4-FFF2-40B4-BE49-F238E27FC236}">
                <a16:creationId xmlns:a16="http://schemas.microsoft.com/office/drawing/2014/main" id="{ADC3BE13-B03F-41C5-AD9A-D92B0A182DDE}"/>
              </a:ext>
            </a:extLst>
          </p:cNvPr>
          <p:cNvPicPr>
            <a:picLocks noChangeAspect="1"/>
          </p:cNvPicPr>
          <p:nvPr userDrawn="1"/>
        </p:nvPicPr>
        <p:blipFill>
          <a:blip r:embed="rId3"/>
          <a:stretch>
            <a:fillRect/>
          </a:stretch>
        </p:blipFill>
        <p:spPr>
          <a:xfrm>
            <a:off x="8473212" y="3039786"/>
            <a:ext cx="2495550" cy="390525"/>
          </a:xfrm>
          <a:prstGeom prst="rect">
            <a:avLst/>
          </a:prstGeom>
        </p:spPr>
      </p:pic>
    </p:spTree>
    <p:extLst>
      <p:ext uri="{BB962C8B-B14F-4D97-AF65-F5344CB8AC3E}">
        <p14:creationId xmlns:p14="http://schemas.microsoft.com/office/powerpoint/2010/main" val="8007303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Section Header">
    <p:spTree>
      <p:nvGrpSpPr>
        <p:cNvPr id="1" name=""/>
        <p:cNvGrpSpPr/>
        <p:nvPr/>
      </p:nvGrpSpPr>
      <p:grpSpPr>
        <a:xfrm>
          <a:off x="0" y="0"/>
          <a:ext cx="0" cy="0"/>
          <a:chOff x="0" y="0"/>
          <a:chExt cx="0" cy="0"/>
        </a:xfrm>
      </p:grpSpPr>
      <p:sp>
        <p:nvSpPr>
          <p:cNvPr id="23" name="Rectangle 22"/>
          <p:cNvSpPr>
            <a:spLocks noChangeAspect="1"/>
          </p:cNvSpPr>
          <p:nvPr userDrawn="1"/>
        </p:nvSpPr>
        <p:spPr>
          <a:xfrm>
            <a:off x="-360000" y="-359913"/>
            <a:ext cx="5324000" cy="7200000"/>
          </a:xfrm>
          <a:prstGeom prst="rect">
            <a:avLst/>
          </a:prstGeom>
          <a:blipFill>
            <a:blip r:embed="rId2">
              <a:alphaModFix amt="20000"/>
            </a:blip>
            <a:stretch>
              <a:fillRect/>
            </a:stretch>
          </a:blipFill>
        </p:spPr>
        <p:txBody>
          <a:bodyPr lIns="0" tIns="0" rIns="0" bIns="0" rtlCol="0" anchor="ctr">
            <a:spAutoFit/>
          </a:bodyPr>
          <a:lstStyle/>
          <a:p>
            <a:pPr algn="l"/>
            <a:endParaRPr lang="en-US" sz="2400" dirty="0">
              <a:solidFill>
                <a:schemeClr val="accent1"/>
              </a:solidFill>
            </a:endParaRPr>
          </a:p>
        </p:txBody>
      </p:sp>
      <p:sp>
        <p:nvSpPr>
          <p:cNvPr id="2" name="Title 1"/>
          <p:cNvSpPr>
            <a:spLocks noGrp="1"/>
          </p:cNvSpPr>
          <p:nvPr>
            <p:ph type="title" hasCustomPrompt="1"/>
          </p:nvPr>
        </p:nvSpPr>
        <p:spPr>
          <a:xfrm>
            <a:off x="360364" y="360363"/>
            <a:ext cx="10799762" cy="5759449"/>
          </a:xfrm>
        </p:spPr>
        <p:txBody>
          <a:bodyPr anchor="ctr"/>
          <a:lstStyle>
            <a:lvl1pPr algn="r">
              <a:defRPr sz="6000" b="0" i="0" cap="none">
                <a:solidFill>
                  <a:schemeClr val="accent1"/>
                </a:solidFill>
                <a:latin typeface="+mj-lt"/>
                <a:cs typeface="Arial"/>
              </a:defRPr>
            </a:lvl1pPr>
          </a:lstStyle>
          <a:p>
            <a:r>
              <a:rPr lang="en-US" dirty="0"/>
              <a:t>Section Title</a:t>
            </a:r>
          </a:p>
        </p:txBody>
      </p:sp>
    </p:spTree>
    <p:extLst>
      <p:ext uri="{BB962C8B-B14F-4D97-AF65-F5344CB8AC3E}">
        <p14:creationId xmlns:p14="http://schemas.microsoft.com/office/powerpoint/2010/main" val="35105963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360125" y="1439813"/>
            <a:ext cx="10800000" cy="4680000"/>
          </a:xfrm>
        </p:spPr>
        <p:txBody>
          <a:bodyPr/>
          <a:lstStyle>
            <a:lvl1pPr marL="0" indent="0">
              <a:buFont typeface="Wingdings" charset="2"/>
              <a:buNone/>
              <a:defRPr>
                <a:solidFill>
                  <a:schemeClr val="tx2"/>
                </a:solidFill>
              </a:defRPr>
            </a:lvl1pPr>
            <a:lvl2pPr marL="576027" indent="0">
              <a:buFont typeface="Wingdings" charset="2"/>
              <a:buNone/>
              <a:defRPr>
                <a:solidFill>
                  <a:srgbClr val="474947"/>
                </a:solidFill>
              </a:defRPr>
            </a:lvl2pPr>
            <a:lvl3pPr marL="1152053" indent="0">
              <a:buFont typeface="Wingdings" charset="2"/>
              <a:buNone/>
              <a:defRPr>
                <a:solidFill>
                  <a:srgbClr val="474947"/>
                </a:solidFill>
              </a:defRPr>
            </a:lvl3pPr>
            <a:lvl4pPr marL="1728079" indent="0">
              <a:buFont typeface="Wingdings" charset="2"/>
              <a:buNone/>
              <a:defRPr>
                <a:solidFill>
                  <a:srgbClr val="474947"/>
                </a:solidFill>
              </a:defRPr>
            </a:lvl4pPr>
            <a:lvl5pPr marL="2304105" indent="0">
              <a:buFont typeface="Wingdings" charset="2"/>
              <a:buNone/>
              <a:defRPr>
                <a:solidFill>
                  <a:srgbClr val="474947"/>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651406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215377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Only">
    <p:spTree>
      <p:nvGrpSpPr>
        <p:cNvPr id="1" name=""/>
        <p:cNvGrpSpPr/>
        <p:nvPr/>
      </p:nvGrpSpPr>
      <p:grpSpPr>
        <a:xfrm>
          <a:off x="0" y="0"/>
          <a:ext cx="0" cy="0"/>
          <a:chOff x="0" y="0"/>
          <a:chExt cx="0" cy="0"/>
        </a:xfrm>
      </p:grpSpPr>
      <p:sp>
        <p:nvSpPr>
          <p:cNvPr id="3" name="Content Placeholder 2"/>
          <p:cNvSpPr>
            <a:spLocks noGrp="1"/>
          </p:cNvSpPr>
          <p:nvPr>
            <p:ph idx="1"/>
          </p:nvPr>
        </p:nvSpPr>
        <p:spPr>
          <a:xfrm>
            <a:off x="360125" y="360363"/>
            <a:ext cx="10800000" cy="5759450"/>
          </a:xfrm>
        </p:spPr>
        <p:txBody>
          <a:bodyPr/>
          <a:lstStyle>
            <a:lvl1pPr marL="0" indent="0">
              <a:buFont typeface="Wingdings" charset="2"/>
              <a:buNone/>
              <a:defRPr>
                <a:solidFill>
                  <a:schemeClr val="tx2"/>
                </a:solidFill>
              </a:defRPr>
            </a:lvl1pPr>
            <a:lvl2pPr marL="576027" indent="0">
              <a:buFont typeface="Wingdings" charset="2"/>
              <a:buNone/>
              <a:defRPr>
                <a:solidFill>
                  <a:srgbClr val="474947"/>
                </a:solidFill>
              </a:defRPr>
            </a:lvl2pPr>
            <a:lvl3pPr marL="1152053" indent="0">
              <a:buFont typeface="Wingdings" charset="2"/>
              <a:buNone/>
              <a:defRPr>
                <a:solidFill>
                  <a:srgbClr val="474947"/>
                </a:solidFill>
              </a:defRPr>
            </a:lvl3pPr>
            <a:lvl4pPr marL="1728079" indent="0">
              <a:buFont typeface="Wingdings" charset="2"/>
              <a:buNone/>
              <a:defRPr>
                <a:solidFill>
                  <a:srgbClr val="474947"/>
                </a:solidFill>
              </a:defRPr>
            </a:lvl4pPr>
            <a:lvl5pPr marL="2304105" indent="0">
              <a:buFont typeface="Wingdings" charset="2"/>
              <a:buNone/>
              <a:defRPr>
                <a:solidFill>
                  <a:srgbClr val="474947"/>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905476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dirty="0"/>
              <a:t>Click to edit Master title style</a:t>
            </a:r>
          </a:p>
        </p:txBody>
      </p:sp>
      <p:sp>
        <p:nvSpPr>
          <p:cNvPr id="3" name="Content Placeholder 2"/>
          <p:cNvSpPr>
            <a:spLocks noGrp="1"/>
          </p:cNvSpPr>
          <p:nvPr>
            <p:ph sz="half" idx="1"/>
          </p:nvPr>
        </p:nvSpPr>
        <p:spPr>
          <a:xfrm>
            <a:off x="361038" y="1439863"/>
            <a:ext cx="5397726" cy="4679950"/>
          </a:xfrm>
        </p:spPr>
        <p:txBody>
          <a:bodyPr rIns="180000">
            <a:normAutofit/>
          </a:bodyPr>
          <a:lstStyle>
            <a:lvl1pPr>
              <a:defRPr sz="2800"/>
            </a:lvl1pPr>
            <a:lvl2pPr>
              <a:defRPr sz="2400"/>
            </a:lvl2pPr>
            <a:lvl3pPr>
              <a:defRPr sz="2000"/>
            </a:lvl3pPr>
            <a:lvl4pPr>
              <a:defRPr sz="1800"/>
            </a:lvl4pPr>
            <a:lvl5pPr>
              <a:defRPr sz="1800"/>
            </a:lvl5pPr>
            <a:lvl6pPr>
              <a:defRPr sz="2268"/>
            </a:lvl6pPr>
            <a:lvl7pPr>
              <a:defRPr sz="2268"/>
            </a:lvl7pPr>
            <a:lvl8pPr>
              <a:defRPr sz="2268"/>
            </a:lvl8pPr>
            <a:lvl9pPr>
              <a:defRPr sz="2268"/>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hasCustomPrompt="1"/>
          </p:nvPr>
        </p:nvSpPr>
        <p:spPr>
          <a:xfrm>
            <a:off x="5761038" y="1439863"/>
            <a:ext cx="5399087" cy="4679950"/>
          </a:xfrm>
        </p:spPr>
        <p:txBody>
          <a:bodyPr lIns="180000">
            <a:normAutofit/>
          </a:bodyPr>
          <a:lstStyle>
            <a:lvl1pPr>
              <a:defRPr sz="2800"/>
            </a:lvl1pPr>
            <a:lvl2pPr>
              <a:defRPr sz="2400"/>
            </a:lvl2pPr>
            <a:lvl3pPr>
              <a:defRPr sz="2000"/>
            </a:lvl3pPr>
            <a:lvl4pPr>
              <a:defRPr sz="1800"/>
            </a:lvl4pPr>
            <a:lvl5pPr>
              <a:defRPr sz="1800"/>
            </a:lvl5pPr>
            <a:lvl6pPr>
              <a:defRPr sz="2268"/>
            </a:lvl6pPr>
            <a:lvl7pPr>
              <a:defRPr sz="2268"/>
            </a:lvl7pPr>
            <a:lvl8pPr>
              <a:defRPr sz="2268"/>
            </a:lvl8pPr>
            <a:lvl9pPr>
              <a:defRPr sz="2268"/>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629830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869863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38937" y="259507"/>
            <a:ext cx="8642615" cy="964526"/>
          </a:xfrm>
        </p:spPr>
        <p:txBody>
          <a:bodyPr/>
          <a:lstStyle>
            <a:lvl1pPr>
              <a:defRPr/>
            </a:lvl1pPr>
          </a:lstStyle>
          <a:p>
            <a:r>
              <a:rPr lang="en-US"/>
              <a:t>Click to edit Master title style</a:t>
            </a:r>
            <a:endParaRPr/>
          </a:p>
        </p:txBody>
      </p:sp>
      <p:grpSp>
        <p:nvGrpSpPr>
          <p:cNvPr id="160" name="line" descr="Line graphic"/>
          <p:cNvGrpSpPr/>
          <p:nvPr/>
        </p:nvGrpSpPr>
        <p:grpSpPr bwMode="invGray">
          <a:xfrm>
            <a:off x="1438936" y="1431038"/>
            <a:ext cx="9990025" cy="60482"/>
            <a:chOff x="1522413" y="1514475"/>
            <a:chExt cx="10569575" cy="64008"/>
          </a:xfrm>
        </p:grpSpPr>
        <p:sp>
          <p:nvSpPr>
            <p:cNvPr id="161" name="Freeform 160"/>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701">
                <a:ln>
                  <a:noFill/>
                </a:ln>
              </a:endParaRPr>
            </a:p>
          </p:txBody>
        </p:sp>
        <p:sp>
          <p:nvSpPr>
            <p:cNvPr id="162" name="Freeform 161"/>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701">
                <a:ln>
                  <a:noFill/>
                </a:ln>
              </a:endParaRPr>
            </a:p>
          </p:txBody>
        </p:sp>
        <p:sp>
          <p:nvSpPr>
            <p:cNvPr id="163" name="Freeform 162"/>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701">
                <a:ln>
                  <a:noFill/>
                </a:ln>
              </a:endParaRPr>
            </a:p>
          </p:txBody>
        </p:sp>
        <p:sp>
          <p:nvSpPr>
            <p:cNvPr id="164"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701">
                <a:ln>
                  <a:noFill/>
                </a:ln>
              </a:endParaRPr>
            </a:p>
          </p:txBody>
        </p:sp>
        <p:sp>
          <p:nvSpPr>
            <p:cNvPr id="165"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701">
                <a:ln>
                  <a:noFill/>
                </a:ln>
              </a:endParaRPr>
            </a:p>
          </p:txBody>
        </p:sp>
        <p:sp>
          <p:nvSpPr>
            <p:cNvPr id="166"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701">
                <a:ln>
                  <a:noFill/>
                </a:ln>
              </a:endParaRPr>
            </a:p>
          </p:txBody>
        </p:sp>
        <p:sp>
          <p:nvSpPr>
            <p:cNvPr id="167"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701">
                <a:ln>
                  <a:noFill/>
                </a:ln>
              </a:endParaRPr>
            </a:p>
          </p:txBody>
        </p:sp>
        <p:sp>
          <p:nvSpPr>
            <p:cNvPr id="168"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701">
                <a:ln>
                  <a:noFill/>
                </a:ln>
              </a:endParaRPr>
            </a:p>
          </p:txBody>
        </p:sp>
        <p:sp>
          <p:nvSpPr>
            <p:cNvPr id="169"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701">
                <a:ln>
                  <a:noFill/>
                </a:ln>
              </a:endParaRPr>
            </a:p>
          </p:txBody>
        </p:sp>
        <p:sp>
          <p:nvSpPr>
            <p:cNvPr id="170"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701">
                <a:ln>
                  <a:noFill/>
                </a:ln>
              </a:endParaRPr>
            </a:p>
          </p:txBody>
        </p:sp>
        <p:sp>
          <p:nvSpPr>
            <p:cNvPr id="171"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701">
                <a:ln>
                  <a:noFill/>
                </a:ln>
              </a:endParaRPr>
            </a:p>
          </p:txBody>
        </p:sp>
        <p:sp>
          <p:nvSpPr>
            <p:cNvPr id="172"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701">
                <a:ln>
                  <a:noFill/>
                </a:ln>
              </a:endParaRPr>
            </a:p>
          </p:txBody>
        </p:sp>
        <p:sp>
          <p:nvSpPr>
            <p:cNvPr id="173"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701">
                <a:ln>
                  <a:noFill/>
                </a:ln>
              </a:endParaRPr>
            </a:p>
          </p:txBody>
        </p:sp>
        <p:sp>
          <p:nvSpPr>
            <p:cNvPr id="174"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701">
                <a:ln>
                  <a:noFill/>
                </a:ln>
              </a:endParaRPr>
            </a:p>
          </p:txBody>
        </p:sp>
        <p:sp>
          <p:nvSpPr>
            <p:cNvPr id="175"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701">
                <a:ln>
                  <a:noFill/>
                </a:ln>
              </a:endParaRPr>
            </a:p>
          </p:txBody>
        </p:sp>
        <p:sp>
          <p:nvSpPr>
            <p:cNvPr id="176"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701">
                <a:ln>
                  <a:noFill/>
                </a:ln>
              </a:endParaRPr>
            </a:p>
          </p:txBody>
        </p:sp>
        <p:sp>
          <p:nvSpPr>
            <p:cNvPr id="177"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701">
                <a:ln>
                  <a:noFill/>
                </a:ln>
              </a:endParaRPr>
            </a:p>
          </p:txBody>
        </p:sp>
        <p:sp>
          <p:nvSpPr>
            <p:cNvPr id="178"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701">
                <a:ln>
                  <a:noFill/>
                </a:ln>
              </a:endParaRPr>
            </a:p>
          </p:txBody>
        </p:sp>
        <p:sp>
          <p:nvSpPr>
            <p:cNvPr id="179"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701">
                <a:ln>
                  <a:noFill/>
                </a:ln>
              </a:endParaRPr>
            </a:p>
          </p:txBody>
        </p:sp>
        <p:sp>
          <p:nvSpPr>
            <p:cNvPr id="180"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701">
                <a:ln>
                  <a:noFill/>
                </a:ln>
              </a:endParaRPr>
            </a:p>
          </p:txBody>
        </p:sp>
        <p:sp>
          <p:nvSpPr>
            <p:cNvPr id="181"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701">
                <a:ln>
                  <a:noFill/>
                </a:ln>
              </a:endParaRPr>
            </a:p>
          </p:txBody>
        </p:sp>
        <p:sp>
          <p:nvSpPr>
            <p:cNvPr id="182"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701">
                <a:ln>
                  <a:noFill/>
                </a:ln>
              </a:endParaRPr>
            </a:p>
          </p:txBody>
        </p:sp>
        <p:sp>
          <p:nvSpPr>
            <p:cNvPr id="183"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701">
                <a:ln>
                  <a:noFill/>
                </a:ln>
              </a:endParaRPr>
            </a:p>
          </p:txBody>
        </p:sp>
        <p:sp>
          <p:nvSpPr>
            <p:cNvPr id="184"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701">
                <a:ln>
                  <a:noFill/>
                </a:ln>
              </a:endParaRPr>
            </a:p>
          </p:txBody>
        </p:sp>
        <p:sp>
          <p:nvSpPr>
            <p:cNvPr id="185"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701">
                <a:ln>
                  <a:noFill/>
                </a:ln>
              </a:endParaRPr>
            </a:p>
          </p:txBody>
        </p:sp>
        <p:sp>
          <p:nvSpPr>
            <p:cNvPr id="186"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701">
                <a:ln>
                  <a:noFill/>
                </a:ln>
              </a:endParaRPr>
            </a:p>
          </p:txBody>
        </p:sp>
        <p:sp>
          <p:nvSpPr>
            <p:cNvPr id="187"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701">
                <a:ln>
                  <a:noFill/>
                </a:ln>
              </a:endParaRPr>
            </a:p>
          </p:txBody>
        </p:sp>
        <p:sp>
          <p:nvSpPr>
            <p:cNvPr id="188"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701">
                <a:ln>
                  <a:noFill/>
                </a:ln>
              </a:endParaRPr>
            </a:p>
          </p:txBody>
        </p:sp>
        <p:sp>
          <p:nvSpPr>
            <p:cNvPr id="189"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701">
                <a:ln>
                  <a:noFill/>
                </a:ln>
              </a:endParaRPr>
            </a:p>
          </p:txBody>
        </p:sp>
        <p:sp>
          <p:nvSpPr>
            <p:cNvPr id="190"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701">
                <a:ln>
                  <a:noFill/>
                </a:ln>
              </a:endParaRPr>
            </a:p>
          </p:txBody>
        </p:sp>
        <p:sp>
          <p:nvSpPr>
            <p:cNvPr id="191"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701">
                <a:ln>
                  <a:noFill/>
                </a:ln>
              </a:endParaRPr>
            </a:p>
          </p:txBody>
        </p:sp>
        <p:sp>
          <p:nvSpPr>
            <p:cNvPr id="192"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701">
                <a:ln>
                  <a:noFill/>
                </a:ln>
              </a:endParaRPr>
            </a:p>
          </p:txBody>
        </p:sp>
        <p:sp>
          <p:nvSpPr>
            <p:cNvPr id="193"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701">
                <a:ln>
                  <a:noFill/>
                </a:ln>
              </a:endParaRPr>
            </a:p>
          </p:txBody>
        </p:sp>
        <p:sp>
          <p:nvSpPr>
            <p:cNvPr id="194"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701">
                <a:ln>
                  <a:noFill/>
                </a:ln>
              </a:endParaRPr>
            </a:p>
          </p:txBody>
        </p:sp>
        <p:sp>
          <p:nvSpPr>
            <p:cNvPr id="195"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701">
                <a:ln>
                  <a:noFill/>
                </a:ln>
              </a:endParaRPr>
            </a:p>
          </p:txBody>
        </p:sp>
        <p:sp>
          <p:nvSpPr>
            <p:cNvPr id="196"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701">
                <a:ln>
                  <a:noFill/>
                </a:ln>
              </a:endParaRPr>
            </a:p>
          </p:txBody>
        </p:sp>
        <p:sp>
          <p:nvSpPr>
            <p:cNvPr id="197"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701">
                <a:ln>
                  <a:noFill/>
                </a:ln>
              </a:endParaRPr>
            </a:p>
          </p:txBody>
        </p:sp>
        <p:sp>
          <p:nvSpPr>
            <p:cNvPr id="198"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701">
                <a:ln>
                  <a:noFill/>
                </a:ln>
              </a:endParaRPr>
            </a:p>
          </p:txBody>
        </p:sp>
        <p:sp>
          <p:nvSpPr>
            <p:cNvPr id="199"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701">
                <a:ln>
                  <a:noFill/>
                </a:ln>
              </a:endParaRPr>
            </a:p>
          </p:txBody>
        </p:sp>
        <p:sp>
          <p:nvSpPr>
            <p:cNvPr id="200"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701">
                <a:ln>
                  <a:noFill/>
                </a:ln>
              </a:endParaRPr>
            </a:p>
          </p:txBody>
        </p:sp>
        <p:sp>
          <p:nvSpPr>
            <p:cNvPr id="201"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701">
                <a:ln>
                  <a:noFill/>
                </a:ln>
              </a:endParaRPr>
            </a:p>
          </p:txBody>
        </p:sp>
        <p:sp>
          <p:nvSpPr>
            <p:cNvPr id="202"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701">
                <a:ln>
                  <a:noFill/>
                </a:ln>
              </a:endParaRPr>
            </a:p>
          </p:txBody>
        </p:sp>
        <p:sp>
          <p:nvSpPr>
            <p:cNvPr id="203"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701">
                <a:ln>
                  <a:noFill/>
                </a:ln>
              </a:endParaRPr>
            </a:p>
          </p:txBody>
        </p:sp>
        <p:sp>
          <p:nvSpPr>
            <p:cNvPr id="204"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701">
                <a:ln>
                  <a:noFill/>
                </a:ln>
              </a:endParaRPr>
            </a:p>
          </p:txBody>
        </p:sp>
        <p:sp>
          <p:nvSpPr>
            <p:cNvPr id="205"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701">
                <a:ln>
                  <a:noFill/>
                </a:ln>
              </a:endParaRPr>
            </a:p>
          </p:txBody>
        </p:sp>
        <p:sp>
          <p:nvSpPr>
            <p:cNvPr id="206"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701">
                <a:ln>
                  <a:noFill/>
                </a:ln>
              </a:endParaRPr>
            </a:p>
          </p:txBody>
        </p:sp>
        <p:sp>
          <p:nvSpPr>
            <p:cNvPr id="207"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701">
                <a:ln>
                  <a:noFill/>
                </a:ln>
              </a:endParaRPr>
            </a:p>
          </p:txBody>
        </p:sp>
        <p:sp>
          <p:nvSpPr>
            <p:cNvPr id="208"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701">
                <a:ln>
                  <a:noFill/>
                </a:ln>
              </a:endParaRPr>
            </a:p>
          </p:txBody>
        </p:sp>
        <p:sp>
          <p:nvSpPr>
            <p:cNvPr id="209"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701">
                <a:ln>
                  <a:noFill/>
                </a:ln>
              </a:endParaRPr>
            </a:p>
          </p:txBody>
        </p:sp>
        <p:sp>
          <p:nvSpPr>
            <p:cNvPr id="210"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701">
                <a:ln>
                  <a:noFill/>
                </a:ln>
              </a:endParaRPr>
            </a:p>
          </p:txBody>
        </p:sp>
        <p:sp>
          <p:nvSpPr>
            <p:cNvPr id="211"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701">
                <a:ln>
                  <a:noFill/>
                </a:ln>
              </a:endParaRPr>
            </a:p>
          </p:txBody>
        </p:sp>
        <p:sp>
          <p:nvSpPr>
            <p:cNvPr id="212"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701">
                <a:ln>
                  <a:noFill/>
                </a:ln>
              </a:endParaRPr>
            </a:p>
          </p:txBody>
        </p:sp>
        <p:sp>
          <p:nvSpPr>
            <p:cNvPr id="213"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701">
                <a:ln>
                  <a:noFill/>
                </a:ln>
              </a:endParaRPr>
            </a:p>
          </p:txBody>
        </p:sp>
        <p:sp>
          <p:nvSpPr>
            <p:cNvPr id="214"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701">
                <a:ln>
                  <a:noFill/>
                </a:ln>
              </a:endParaRPr>
            </a:p>
          </p:txBody>
        </p:sp>
        <p:sp>
          <p:nvSpPr>
            <p:cNvPr id="215"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701">
                <a:ln>
                  <a:noFill/>
                </a:ln>
              </a:endParaRPr>
            </a:p>
          </p:txBody>
        </p:sp>
        <p:sp>
          <p:nvSpPr>
            <p:cNvPr id="216"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701">
                <a:ln>
                  <a:noFill/>
                </a:ln>
              </a:endParaRPr>
            </a:p>
          </p:txBody>
        </p:sp>
        <p:sp>
          <p:nvSpPr>
            <p:cNvPr id="217"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701">
                <a:ln>
                  <a:noFill/>
                </a:ln>
              </a:endParaRPr>
            </a:p>
          </p:txBody>
        </p:sp>
        <p:sp>
          <p:nvSpPr>
            <p:cNvPr id="218"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701">
                <a:ln>
                  <a:noFill/>
                </a:ln>
              </a:endParaRPr>
            </a:p>
          </p:txBody>
        </p:sp>
        <p:sp>
          <p:nvSpPr>
            <p:cNvPr id="219"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701">
                <a:ln>
                  <a:noFill/>
                </a:ln>
              </a:endParaRPr>
            </a:p>
          </p:txBody>
        </p:sp>
        <p:sp>
          <p:nvSpPr>
            <p:cNvPr id="220"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701">
                <a:ln>
                  <a:noFill/>
                </a:ln>
              </a:endParaRPr>
            </a:p>
          </p:txBody>
        </p:sp>
        <p:sp>
          <p:nvSpPr>
            <p:cNvPr id="221"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701">
                <a:ln>
                  <a:noFill/>
                </a:ln>
              </a:endParaRPr>
            </a:p>
          </p:txBody>
        </p:sp>
        <p:sp>
          <p:nvSpPr>
            <p:cNvPr id="222"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701">
                <a:ln>
                  <a:noFill/>
                </a:ln>
              </a:endParaRPr>
            </a:p>
          </p:txBody>
        </p:sp>
        <p:sp>
          <p:nvSpPr>
            <p:cNvPr id="223"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701">
                <a:ln>
                  <a:noFill/>
                </a:ln>
              </a:endParaRPr>
            </a:p>
          </p:txBody>
        </p:sp>
        <p:sp>
          <p:nvSpPr>
            <p:cNvPr id="224"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701">
                <a:ln>
                  <a:noFill/>
                </a:ln>
              </a:endParaRPr>
            </a:p>
          </p:txBody>
        </p:sp>
        <p:sp>
          <p:nvSpPr>
            <p:cNvPr id="225"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701">
                <a:ln>
                  <a:noFill/>
                </a:ln>
              </a:endParaRPr>
            </a:p>
          </p:txBody>
        </p:sp>
        <p:sp>
          <p:nvSpPr>
            <p:cNvPr id="226"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701">
                <a:ln>
                  <a:noFill/>
                </a:ln>
              </a:endParaRPr>
            </a:p>
          </p:txBody>
        </p:sp>
        <p:sp>
          <p:nvSpPr>
            <p:cNvPr id="227"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701">
                <a:ln>
                  <a:noFill/>
                </a:ln>
              </a:endParaRPr>
            </a:p>
          </p:txBody>
        </p:sp>
        <p:sp>
          <p:nvSpPr>
            <p:cNvPr id="228"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701">
                <a:ln>
                  <a:noFill/>
                </a:ln>
              </a:endParaRPr>
            </a:p>
          </p:txBody>
        </p:sp>
        <p:sp>
          <p:nvSpPr>
            <p:cNvPr id="229"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701">
                <a:ln>
                  <a:noFill/>
                </a:ln>
              </a:endParaRPr>
            </a:p>
          </p:txBody>
        </p:sp>
        <p:sp>
          <p:nvSpPr>
            <p:cNvPr id="230"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701">
                <a:ln>
                  <a:noFill/>
                </a:ln>
              </a:endParaRPr>
            </a:p>
          </p:txBody>
        </p:sp>
        <p:sp>
          <p:nvSpPr>
            <p:cNvPr id="231"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701">
                <a:ln>
                  <a:noFill/>
                </a:ln>
              </a:endParaRPr>
            </a:p>
          </p:txBody>
        </p:sp>
        <p:sp>
          <p:nvSpPr>
            <p:cNvPr id="232"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701">
                <a:ln>
                  <a:noFill/>
                </a:ln>
              </a:endParaRPr>
            </a:p>
          </p:txBody>
        </p:sp>
        <p:sp>
          <p:nvSpPr>
            <p:cNvPr id="233"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701">
                <a:ln>
                  <a:noFill/>
                </a:ln>
              </a:endParaRPr>
            </a:p>
          </p:txBody>
        </p:sp>
        <p:sp>
          <p:nvSpPr>
            <p:cNvPr id="234"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701">
                <a:ln>
                  <a:noFill/>
                </a:ln>
              </a:endParaRPr>
            </a:p>
          </p:txBody>
        </p:sp>
      </p:grpSp>
      <p:sp>
        <p:nvSpPr>
          <p:cNvPr id="3" name="Text Placeholder 2"/>
          <p:cNvSpPr>
            <a:spLocks noGrp="1"/>
          </p:cNvSpPr>
          <p:nvPr>
            <p:ph type="body" idx="1"/>
          </p:nvPr>
        </p:nvSpPr>
        <p:spPr>
          <a:xfrm>
            <a:off x="1438936" y="1800049"/>
            <a:ext cx="4174384" cy="720019"/>
          </a:xfrm>
        </p:spPr>
        <p:txBody>
          <a:bodyPr anchor="ctr"/>
          <a:lstStyle>
            <a:lvl1pPr marL="0" indent="0">
              <a:spcBef>
                <a:spcPts val="0"/>
              </a:spcBef>
              <a:buNone/>
              <a:defRPr sz="2268" b="0"/>
            </a:lvl1pPr>
            <a:lvl2pPr marL="432008" indent="0">
              <a:buNone/>
              <a:defRPr sz="1890" b="1"/>
            </a:lvl2pPr>
            <a:lvl3pPr marL="864017" indent="0">
              <a:buNone/>
              <a:defRPr sz="1701" b="1"/>
            </a:lvl3pPr>
            <a:lvl4pPr marL="1296025" indent="0">
              <a:buNone/>
              <a:defRPr sz="1512" b="1"/>
            </a:lvl4pPr>
            <a:lvl5pPr marL="1728033" indent="0">
              <a:buNone/>
              <a:defRPr sz="1512" b="1"/>
            </a:lvl5pPr>
            <a:lvl6pPr marL="2160041" indent="0">
              <a:buNone/>
              <a:defRPr sz="1512" b="1"/>
            </a:lvl6pPr>
            <a:lvl7pPr marL="2592050" indent="0">
              <a:buNone/>
              <a:defRPr sz="1512" b="1"/>
            </a:lvl7pPr>
            <a:lvl8pPr marL="3024058" indent="0">
              <a:buNone/>
              <a:defRPr sz="1512" b="1"/>
            </a:lvl8pPr>
            <a:lvl9pPr marL="3456066" indent="0">
              <a:buNone/>
              <a:defRPr sz="1512" b="1"/>
            </a:lvl9pPr>
          </a:lstStyle>
          <a:p>
            <a:pPr lvl="0"/>
            <a:r>
              <a:rPr lang="en-US"/>
              <a:t>Edit Master text styles</a:t>
            </a:r>
          </a:p>
        </p:txBody>
      </p:sp>
      <p:sp>
        <p:nvSpPr>
          <p:cNvPr id="4" name="Content Placeholder 3"/>
          <p:cNvSpPr>
            <a:spLocks noGrp="1"/>
          </p:cNvSpPr>
          <p:nvPr>
            <p:ph sz="half" idx="2"/>
          </p:nvPr>
        </p:nvSpPr>
        <p:spPr>
          <a:xfrm>
            <a:off x="1438936" y="2664071"/>
            <a:ext cx="4174384" cy="3168087"/>
          </a:xfrm>
        </p:spPr>
        <p:txBody>
          <a:bodyPr/>
          <a:lstStyle>
            <a:lvl1pPr>
              <a:defRPr sz="2268"/>
            </a:lvl1pPr>
            <a:lvl2pPr>
              <a:defRPr sz="1890"/>
            </a:lvl2pPr>
            <a:lvl3pPr>
              <a:defRPr sz="1701"/>
            </a:lvl3pPr>
            <a:lvl4pPr>
              <a:defRPr sz="1512"/>
            </a:lvl4pPr>
            <a:lvl5pPr>
              <a:defRPr sz="1512"/>
            </a:lvl5pPr>
            <a:lvl6pPr marL="1848995">
              <a:defRPr sz="1512"/>
            </a:lvl6pPr>
            <a:lvl7pPr marL="1848995">
              <a:defRPr sz="1512" baseline="0"/>
            </a:lvl7pPr>
            <a:lvl8pPr marL="1848995">
              <a:defRPr sz="1512" baseline="0"/>
            </a:lvl8pPr>
            <a:lvl9pPr marL="1848995">
              <a:defRPr sz="1512" baseline="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5907168" y="1800049"/>
            <a:ext cx="4174384" cy="720019"/>
          </a:xfrm>
        </p:spPr>
        <p:txBody>
          <a:bodyPr anchor="ctr"/>
          <a:lstStyle>
            <a:lvl1pPr marL="0" indent="0">
              <a:spcBef>
                <a:spcPts val="0"/>
              </a:spcBef>
              <a:buNone/>
              <a:defRPr sz="2268" b="0"/>
            </a:lvl1pPr>
            <a:lvl2pPr marL="432008" indent="0">
              <a:buNone/>
              <a:defRPr sz="1890" b="1"/>
            </a:lvl2pPr>
            <a:lvl3pPr marL="864017" indent="0">
              <a:buNone/>
              <a:defRPr sz="1701" b="1"/>
            </a:lvl3pPr>
            <a:lvl4pPr marL="1296025" indent="0">
              <a:buNone/>
              <a:defRPr sz="1512" b="1"/>
            </a:lvl4pPr>
            <a:lvl5pPr marL="1728033" indent="0">
              <a:buNone/>
              <a:defRPr sz="1512" b="1"/>
            </a:lvl5pPr>
            <a:lvl6pPr marL="2160041" indent="0">
              <a:buNone/>
              <a:defRPr sz="1512" b="1"/>
            </a:lvl6pPr>
            <a:lvl7pPr marL="2592050" indent="0">
              <a:buNone/>
              <a:defRPr sz="1512" b="1"/>
            </a:lvl7pPr>
            <a:lvl8pPr marL="3024058" indent="0">
              <a:buNone/>
              <a:defRPr sz="1512" b="1"/>
            </a:lvl8pPr>
            <a:lvl9pPr marL="3456066" indent="0">
              <a:buNone/>
              <a:defRPr sz="1512" b="1"/>
            </a:lvl9pPr>
          </a:lstStyle>
          <a:p>
            <a:pPr lvl="0"/>
            <a:r>
              <a:rPr lang="en-US"/>
              <a:t>Edit Master text styles</a:t>
            </a:r>
          </a:p>
        </p:txBody>
      </p:sp>
      <p:sp>
        <p:nvSpPr>
          <p:cNvPr id="6" name="Content Placeholder 5"/>
          <p:cNvSpPr>
            <a:spLocks noGrp="1"/>
          </p:cNvSpPr>
          <p:nvPr>
            <p:ph sz="quarter" idx="4"/>
          </p:nvPr>
        </p:nvSpPr>
        <p:spPr>
          <a:xfrm>
            <a:off x="5907168" y="2664071"/>
            <a:ext cx="4174384" cy="3168087"/>
          </a:xfrm>
        </p:spPr>
        <p:txBody>
          <a:bodyPr/>
          <a:lstStyle>
            <a:lvl1pPr>
              <a:defRPr sz="2268"/>
            </a:lvl1pPr>
            <a:lvl2pPr>
              <a:defRPr sz="1890"/>
            </a:lvl2pPr>
            <a:lvl3pPr>
              <a:defRPr sz="1701"/>
            </a:lvl3pPr>
            <a:lvl4pPr>
              <a:defRPr sz="1512"/>
            </a:lvl4pPr>
            <a:lvl5pPr marL="1848995">
              <a:defRPr sz="1512"/>
            </a:lvl5pPr>
            <a:lvl6pPr marL="1848995">
              <a:defRPr sz="1512"/>
            </a:lvl6pPr>
            <a:lvl7pPr marL="1848995">
              <a:defRPr sz="1512"/>
            </a:lvl7pPr>
            <a:lvl8pPr marL="1848995">
              <a:defRPr sz="1512"/>
            </a:lvl8pPr>
            <a:lvl9pPr marL="1848995">
              <a:defRPr sz="1512"/>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8" name="Footer Placeholder 7"/>
          <p:cNvSpPr>
            <a:spLocks noGrp="1"/>
          </p:cNvSpPr>
          <p:nvPr>
            <p:ph type="ftr" sz="quarter" idx="11"/>
          </p:nvPr>
        </p:nvSpPr>
        <p:spPr/>
        <p:txBody>
          <a:bodyPr/>
          <a:lstStyle/>
          <a:p>
            <a:endParaRPr/>
          </a:p>
        </p:txBody>
      </p:sp>
      <p:sp>
        <p:nvSpPr>
          <p:cNvPr id="7" name="Date Placeholder 6"/>
          <p:cNvSpPr>
            <a:spLocks noGrp="1"/>
          </p:cNvSpPr>
          <p:nvPr>
            <p:ph type="dt" sz="half" idx="10"/>
          </p:nvPr>
        </p:nvSpPr>
        <p:spPr/>
        <p:txBody>
          <a:bodyPr/>
          <a:lstStyle/>
          <a:p>
            <a:fld id="{9AFE8FB1-0A7A-443E-AAF7-31D4FA1AA312}" type="datetimeFigureOut">
              <a:rPr lang="en-US"/>
              <a:t>8/1/2018</a:t>
            </a:fld>
            <a:endParaRPr/>
          </a:p>
        </p:txBody>
      </p:sp>
      <p:sp>
        <p:nvSpPr>
          <p:cNvPr id="9" name="Slide Number Placeholder 8"/>
          <p:cNvSpPr>
            <a:spLocks noGrp="1"/>
          </p:cNvSpPr>
          <p:nvPr>
            <p:ph type="sldNum" sz="quarter" idx="12"/>
          </p:nvPr>
        </p:nvSpPr>
        <p:spPr/>
        <p:txBody>
          <a:bodyPr/>
          <a:lstStyle/>
          <a:p>
            <a:fld id="{25BA54BD-C84D-46CE-8B72-31BFB26ABA43}" type="slidenum">
              <a:rPr/>
              <a:t>‹#›</a:t>
            </a:fld>
            <a:endParaRPr/>
          </a:p>
        </p:txBody>
      </p:sp>
    </p:spTree>
    <p:extLst>
      <p:ext uri="{BB962C8B-B14F-4D97-AF65-F5344CB8AC3E}">
        <p14:creationId xmlns:p14="http://schemas.microsoft.com/office/powerpoint/2010/main" val="4052904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cSld name="1_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86033" y="1615545"/>
            <a:ext cx="9936421" cy="2695572"/>
          </a:xfrm>
        </p:spPr>
        <p:txBody>
          <a:bodyPr anchor="b"/>
          <a:lstStyle>
            <a:lvl1pPr>
              <a:defRPr sz="5669"/>
            </a:lvl1pPr>
          </a:lstStyle>
          <a:p>
            <a:r>
              <a:rPr lang="en-US"/>
              <a:t>Click to edit Master title style</a:t>
            </a:r>
          </a:p>
        </p:txBody>
      </p:sp>
      <p:sp>
        <p:nvSpPr>
          <p:cNvPr id="3" name="Text Placeholder 2"/>
          <p:cNvSpPr>
            <a:spLocks noGrp="1"/>
          </p:cNvSpPr>
          <p:nvPr>
            <p:ph type="body" idx="1"/>
          </p:nvPr>
        </p:nvSpPr>
        <p:spPr>
          <a:xfrm>
            <a:off x="786033" y="4336618"/>
            <a:ext cx="9936421" cy="1417538"/>
          </a:xfrm>
        </p:spPr>
        <p:txBody>
          <a:bodyPr/>
          <a:lstStyle>
            <a:lvl1pPr marL="0" indent="0">
              <a:buNone/>
              <a:defRPr sz="2268">
                <a:solidFill>
                  <a:schemeClr val="tx1">
                    <a:tint val="75000"/>
                  </a:schemeClr>
                </a:solidFill>
              </a:defRPr>
            </a:lvl1pPr>
            <a:lvl2pPr marL="432008" indent="0">
              <a:buNone/>
              <a:defRPr sz="1890">
                <a:solidFill>
                  <a:schemeClr val="tx1">
                    <a:tint val="75000"/>
                  </a:schemeClr>
                </a:solidFill>
              </a:defRPr>
            </a:lvl2pPr>
            <a:lvl3pPr marL="864017" indent="0">
              <a:buNone/>
              <a:defRPr sz="1701">
                <a:solidFill>
                  <a:schemeClr val="tx1">
                    <a:tint val="75000"/>
                  </a:schemeClr>
                </a:solidFill>
              </a:defRPr>
            </a:lvl3pPr>
            <a:lvl4pPr marL="1296025" indent="0">
              <a:buNone/>
              <a:defRPr sz="1512">
                <a:solidFill>
                  <a:schemeClr val="tx1">
                    <a:tint val="75000"/>
                  </a:schemeClr>
                </a:solidFill>
              </a:defRPr>
            </a:lvl4pPr>
            <a:lvl5pPr marL="1728033" indent="0">
              <a:buNone/>
              <a:defRPr sz="1512">
                <a:solidFill>
                  <a:schemeClr val="tx1">
                    <a:tint val="75000"/>
                  </a:schemeClr>
                </a:solidFill>
              </a:defRPr>
            </a:lvl5pPr>
            <a:lvl6pPr marL="2160041" indent="0">
              <a:buNone/>
              <a:defRPr sz="1512">
                <a:solidFill>
                  <a:schemeClr val="tx1">
                    <a:tint val="75000"/>
                  </a:schemeClr>
                </a:solidFill>
              </a:defRPr>
            </a:lvl6pPr>
            <a:lvl7pPr marL="2592050" indent="0">
              <a:buNone/>
              <a:defRPr sz="1512">
                <a:solidFill>
                  <a:schemeClr val="tx1">
                    <a:tint val="75000"/>
                  </a:schemeClr>
                </a:solidFill>
              </a:defRPr>
            </a:lvl7pPr>
            <a:lvl8pPr marL="3024058" indent="0">
              <a:buNone/>
              <a:defRPr sz="1512">
                <a:solidFill>
                  <a:schemeClr val="tx1">
                    <a:tint val="75000"/>
                  </a:schemeClr>
                </a:solidFill>
              </a:defRPr>
            </a:lvl8pPr>
            <a:lvl9pPr marL="3456066" indent="0">
              <a:buNone/>
              <a:defRPr sz="1512">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63DF6CA-3734-4F85-B8B7-7B3B45CF07BD}" type="datetimeFigureOut">
              <a:rPr lang="en-US" smtClean="0"/>
              <a:t>8/1/2018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6BE3D66-B1A6-4734-9C0B-5B381ABBA7C3}" type="slidenum">
              <a:rPr lang="en-US" smtClean="0"/>
              <a:t>‹#›</a:t>
            </a:fld>
            <a:endParaRPr lang="en-US" dirty="0"/>
          </a:p>
        </p:txBody>
      </p:sp>
    </p:spTree>
    <p:extLst>
      <p:ext uri="{BB962C8B-B14F-4D97-AF65-F5344CB8AC3E}">
        <p14:creationId xmlns:p14="http://schemas.microsoft.com/office/powerpoint/2010/main" val="3551403164"/>
      </p:ext>
    </p:extLst>
  </p:cSld>
  <p:clrMapOvr>
    <a:masterClrMapping/>
  </p:clrMapOvr>
  <p:transition spd="slow"/>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61038" y="360363"/>
            <a:ext cx="10800000" cy="720000"/>
          </a:xfrm>
          <a:prstGeom prst="rect">
            <a:avLst/>
          </a:prstGeom>
        </p:spPr>
        <p:txBody>
          <a:bodyPr vert="horz" lIns="0" tIns="0" rIns="0" bIns="0" rtlCol="0" anchor="ctr">
            <a:noAutofit/>
          </a:bodyPr>
          <a:lstStyle/>
          <a:p>
            <a:r>
              <a:rPr lang="en-US" dirty="0"/>
              <a:t>Click to edit Master title style</a:t>
            </a:r>
          </a:p>
        </p:txBody>
      </p:sp>
      <p:sp>
        <p:nvSpPr>
          <p:cNvPr id="3" name="Text Placeholder 2"/>
          <p:cNvSpPr>
            <a:spLocks noGrp="1"/>
          </p:cNvSpPr>
          <p:nvPr>
            <p:ph type="body" idx="1"/>
          </p:nvPr>
        </p:nvSpPr>
        <p:spPr>
          <a:xfrm>
            <a:off x="360125" y="1439813"/>
            <a:ext cx="10800000" cy="4680000"/>
          </a:xfrm>
          <a:prstGeom prst="rect">
            <a:avLst/>
          </a:prstGeom>
        </p:spPr>
        <p:txBody>
          <a:bodyPr vert="horz" lIns="0" tIns="0" rIns="0" bIns="0" rtlCol="0" anchor="t">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Box 6"/>
          <p:cNvSpPr txBox="1"/>
          <p:nvPr userDrawn="1"/>
        </p:nvSpPr>
        <p:spPr>
          <a:xfrm>
            <a:off x="1587525" y="1153073"/>
            <a:ext cx="184731" cy="441339"/>
          </a:xfrm>
          <a:prstGeom prst="rect">
            <a:avLst/>
          </a:prstGeom>
          <a:noFill/>
        </p:spPr>
        <p:txBody>
          <a:bodyPr wrap="none" rtlCol="0">
            <a:spAutoFit/>
          </a:bodyPr>
          <a:lstStyle/>
          <a:p>
            <a:endParaRPr lang="en-US" sz="2268" dirty="0"/>
          </a:p>
        </p:txBody>
      </p:sp>
      <p:pic>
        <p:nvPicPr>
          <p:cNvPr id="6" name="Picture 5">
            <a:extLst>
              <a:ext uri="{FF2B5EF4-FFF2-40B4-BE49-F238E27FC236}">
                <a16:creationId xmlns:a16="http://schemas.microsoft.com/office/drawing/2014/main" id="{8883557B-5233-43E9-85F0-8F8B978463B3}"/>
              </a:ext>
            </a:extLst>
          </p:cNvPr>
          <p:cNvPicPr>
            <a:picLocks noChangeAspect="1"/>
          </p:cNvPicPr>
          <p:nvPr userDrawn="1"/>
        </p:nvPicPr>
        <p:blipFill>
          <a:blip r:embed="rId11"/>
          <a:stretch>
            <a:fillRect/>
          </a:stretch>
        </p:blipFill>
        <p:spPr>
          <a:xfrm>
            <a:off x="9392556" y="5944645"/>
            <a:ext cx="2127932" cy="535530"/>
          </a:xfrm>
          <a:prstGeom prst="rect">
            <a:avLst/>
          </a:prstGeom>
        </p:spPr>
      </p:pic>
    </p:spTree>
    <p:extLst>
      <p:ext uri="{BB962C8B-B14F-4D97-AF65-F5344CB8AC3E}">
        <p14:creationId xmlns:p14="http://schemas.microsoft.com/office/powerpoint/2010/main" val="517766698"/>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650" r:id="rId3"/>
    <p:sldLayoutId id="2147483654" r:id="rId4"/>
    <p:sldLayoutId id="2147483656" r:id="rId5"/>
    <p:sldLayoutId id="2147483652" r:id="rId6"/>
    <p:sldLayoutId id="2147483655" r:id="rId7"/>
    <p:sldLayoutId id="2147483659" r:id="rId8"/>
    <p:sldLayoutId id="2147483660" r:id="rId9"/>
  </p:sldLayoutIdLst>
  <p:txStyles>
    <p:titleStyle>
      <a:lvl1pPr algn="l" defTabSz="576026" rtl="0" eaLnBrk="1" latinLnBrk="0" hangingPunct="1">
        <a:spcBef>
          <a:spcPct val="0"/>
        </a:spcBef>
        <a:buNone/>
        <a:defRPr sz="4400" kern="1200">
          <a:solidFill>
            <a:schemeClr val="accent1"/>
          </a:solidFill>
          <a:latin typeface="+mj-lt"/>
          <a:ea typeface="+mj-ea"/>
          <a:cs typeface="+mj-cs"/>
        </a:defRPr>
      </a:lvl1pPr>
    </p:titleStyle>
    <p:bodyStyle>
      <a:lvl1pPr marL="0" indent="0" algn="l" defTabSz="576026" rtl="0" eaLnBrk="1" latinLnBrk="0" hangingPunct="1">
        <a:spcBef>
          <a:spcPct val="20000"/>
        </a:spcBef>
        <a:buFont typeface="Wingdings" charset="2"/>
        <a:buNone/>
        <a:defRPr sz="3600" kern="1200">
          <a:solidFill>
            <a:schemeClr val="tx2"/>
          </a:solidFill>
          <a:latin typeface="+mn-lt"/>
          <a:ea typeface="+mn-ea"/>
          <a:cs typeface="+mn-cs"/>
        </a:defRPr>
      </a:lvl1pPr>
      <a:lvl2pPr marL="576027" indent="0" algn="l" defTabSz="576026" rtl="0" eaLnBrk="1" latinLnBrk="0" hangingPunct="1">
        <a:spcBef>
          <a:spcPct val="20000"/>
        </a:spcBef>
        <a:buFont typeface="Wingdings" charset="2"/>
        <a:buNone/>
        <a:defRPr sz="3200" kern="1200">
          <a:solidFill>
            <a:schemeClr val="tx2"/>
          </a:solidFill>
          <a:latin typeface="+mn-lt"/>
          <a:ea typeface="+mn-ea"/>
          <a:cs typeface="+mn-cs"/>
        </a:defRPr>
      </a:lvl2pPr>
      <a:lvl3pPr marL="1152053" indent="0" algn="l" defTabSz="576026" rtl="0" eaLnBrk="1" latinLnBrk="0" hangingPunct="1">
        <a:spcBef>
          <a:spcPct val="20000"/>
        </a:spcBef>
        <a:buFont typeface="Wingdings" charset="2"/>
        <a:buNone/>
        <a:defRPr sz="2400" kern="1200">
          <a:solidFill>
            <a:schemeClr val="tx2"/>
          </a:solidFill>
          <a:latin typeface="+mn-lt"/>
          <a:ea typeface="+mn-ea"/>
          <a:cs typeface="+mn-cs"/>
        </a:defRPr>
      </a:lvl3pPr>
      <a:lvl4pPr marL="1728079" indent="0" algn="l" defTabSz="576026" rtl="0" eaLnBrk="1" latinLnBrk="0" hangingPunct="1">
        <a:spcBef>
          <a:spcPct val="20000"/>
        </a:spcBef>
        <a:buFont typeface="Wingdings" charset="2"/>
        <a:buNone/>
        <a:defRPr sz="2400" kern="1200">
          <a:solidFill>
            <a:schemeClr val="tx2"/>
          </a:solidFill>
          <a:latin typeface="+mn-lt"/>
          <a:ea typeface="+mn-ea"/>
          <a:cs typeface="+mn-cs"/>
        </a:defRPr>
      </a:lvl4pPr>
      <a:lvl5pPr marL="2304105" indent="0" algn="l" defTabSz="576026" rtl="0" eaLnBrk="1" latinLnBrk="0" hangingPunct="1">
        <a:spcBef>
          <a:spcPct val="20000"/>
        </a:spcBef>
        <a:buFont typeface="Wingdings" charset="2"/>
        <a:buNone/>
        <a:defRPr sz="2000" kern="1200">
          <a:solidFill>
            <a:schemeClr val="tx2"/>
          </a:solidFill>
          <a:latin typeface="+mn-lt"/>
          <a:ea typeface="+mn-ea"/>
          <a:cs typeface="+mn-cs"/>
        </a:defRPr>
      </a:lvl5pPr>
      <a:lvl6pPr marL="3168145" indent="-288013" algn="l" defTabSz="576026" rtl="0" eaLnBrk="1" latinLnBrk="0" hangingPunct="1">
        <a:spcBef>
          <a:spcPct val="20000"/>
        </a:spcBef>
        <a:buFont typeface="Arial"/>
        <a:buChar char="•"/>
        <a:defRPr sz="2520" kern="1200">
          <a:solidFill>
            <a:schemeClr val="tx1"/>
          </a:solidFill>
          <a:latin typeface="+mn-lt"/>
          <a:ea typeface="+mn-ea"/>
          <a:cs typeface="+mn-cs"/>
        </a:defRPr>
      </a:lvl6pPr>
      <a:lvl7pPr marL="3744171" indent="-288013" algn="l" defTabSz="576026" rtl="0" eaLnBrk="1" latinLnBrk="0" hangingPunct="1">
        <a:spcBef>
          <a:spcPct val="20000"/>
        </a:spcBef>
        <a:buFont typeface="Arial"/>
        <a:buChar char="•"/>
        <a:defRPr sz="2520" kern="1200">
          <a:solidFill>
            <a:schemeClr val="tx1"/>
          </a:solidFill>
          <a:latin typeface="+mn-lt"/>
          <a:ea typeface="+mn-ea"/>
          <a:cs typeface="+mn-cs"/>
        </a:defRPr>
      </a:lvl7pPr>
      <a:lvl8pPr marL="4320197" indent="-288013" algn="l" defTabSz="576026" rtl="0" eaLnBrk="1" latinLnBrk="0" hangingPunct="1">
        <a:spcBef>
          <a:spcPct val="20000"/>
        </a:spcBef>
        <a:buFont typeface="Arial"/>
        <a:buChar char="•"/>
        <a:defRPr sz="2520" kern="1200">
          <a:solidFill>
            <a:schemeClr val="tx1"/>
          </a:solidFill>
          <a:latin typeface="+mn-lt"/>
          <a:ea typeface="+mn-ea"/>
          <a:cs typeface="+mn-cs"/>
        </a:defRPr>
      </a:lvl8pPr>
      <a:lvl9pPr marL="4896223" indent="-288013" algn="l" defTabSz="576026" rtl="0" eaLnBrk="1" latinLnBrk="0" hangingPunct="1">
        <a:spcBef>
          <a:spcPct val="20000"/>
        </a:spcBef>
        <a:buFont typeface="Arial"/>
        <a:buChar char="•"/>
        <a:defRPr sz="2520" kern="1200">
          <a:solidFill>
            <a:schemeClr val="tx1"/>
          </a:solidFill>
          <a:latin typeface="+mn-lt"/>
          <a:ea typeface="+mn-ea"/>
          <a:cs typeface="+mn-cs"/>
        </a:defRPr>
      </a:lvl9pPr>
    </p:bodyStyle>
    <p:otherStyle>
      <a:defPPr>
        <a:defRPr lang="en-US"/>
      </a:defPPr>
      <a:lvl1pPr marL="0" algn="l" defTabSz="576026" rtl="0" eaLnBrk="1" latinLnBrk="0" hangingPunct="1">
        <a:defRPr sz="2268" kern="1200">
          <a:solidFill>
            <a:schemeClr val="tx1"/>
          </a:solidFill>
          <a:latin typeface="+mn-lt"/>
          <a:ea typeface="+mn-ea"/>
          <a:cs typeface="+mn-cs"/>
        </a:defRPr>
      </a:lvl1pPr>
      <a:lvl2pPr marL="576026" algn="l" defTabSz="576026" rtl="0" eaLnBrk="1" latinLnBrk="0" hangingPunct="1">
        <a:defRPr sz="2268" kern="1200">
          <a:solidFill>
            <a:schemeClr val="tx1"/>
          </a:solidFill>
          <a:latin typeface="+mn-lt"/>
          <a:ea typeface="+mn-ea"/>
          <a:cs typeface="+mn-cs"/>
        </a:defRPr>
      </a:lvl2pPr>
      <a:lvl3pPr marL="1152053" algn="l" defTabSz="576026" rtl="0" eaLnBrk="1" latinLnBrk="0" hangingPunct="1">
        <a:defRPr sz="2268" kern="1200">
          <a:solidFill>
            <a:schemeClr val="tx1"/>
          </a:solidFill>
          <a:latin typeface="+mn-lt"/>
          <a:ea typeface="+mn-ea"/>
          <a:cs typeface="+mn-cs"/>
        </a:defRPr>
      </a:lvl3pPr>
      <a:lvl4pPr marL="1728079" algn="l" defTabSz="576026" rtl="0" eaLnBrk="1" latinLnBrk="0" hangingPunct="1">
        <a:defRPr sz="2268" kern="1200">
          <a:solidFill>
            <a:schemeClr val="tx1"/>
          </a:solidFill>
          <a:latin typeface="+mn-lt"/>
          <a:ea typeface="+mn-ea"/>
          <a:cs typeface="+mn-cs"/>
        </a:defRPr>
      </a:lvl4pPr>
      <a:lvl5pPr marL="2304105" algn="l" defTabSz="576026" rtl="0" eaLnBrk="1" latinLnBrk="0" hangingPunct="1">
        <a:defRPr sz="2268" kern="1200">
          <a:solidFill>
            <a:schemeClr val="tx1"/>
          </a:solidFill>
          <a:latin typeface="+mn-lt"/>
          <a:ea typeface="+mn-ea"/>
          <a:cs typeface="+mn-cs"/>
        </a:defRPr>
      </a:lvl5pPr>
      <a:lvl6pPr marL="2880131" algn="l" defTabSz="576026" rtl="0" eaLnBrk="1" latinLnBrk="0" hangingPunct="1">
        <a:defRPr sz="2268" kern="1200">
          <a:solidFill>
            <a:schemeClr val="tx1"/>
          </a:solidFill>
          <a:latin typeface="+mn-lt"/>
          <a:ea typeface="+mn-ea"/>
          <a:cs typeface="+mn-cs"/>
        </a:defRPr>
      </a:lvl6pPr>
      <a:lvl7pPr marL="3456158" algn="l" defTabSz="576026" rtl="0" eaLnBrk="1" latinLnBrk="0" hangingPunct="1">
        <a:defRPr sz="2268" kern="1200">
          <a:solidFill>
            <a:schemeClr val="tx1"/>
          </a:solidFill>
          <a:latin typeface="+mn-lt"/>
          <a:ea typeface="+mn-ea"/>
          <a:cs typeface="+mn-cs"/>
        </a:defRPr>
      </a:lvl7pPr>
      <a:lvl8pPr marL="4032184" algn="l" defTabSz="576026" rtl="0" eaLnBrk="1" latinLnBrk="0" hangingPunct="1">
        <a:defRPr sz="2268" kern="1200">
          <a:solidFill>
            <a:schemeClr val="tx1"/>
          </a:solidFill>
          <a:latin typeface="+mn-lt"/>
          <a:ea typeface="+mn-ea"/>
          <a:cs typeface="+mn-cs"/>
        </a:defRPr>
      </a:lvl8pPr>
      <a:lvl9pPr marL="4608210" algn="l" defTabSz="576026" rtl="0" eaLnBrk="1" latinLnBrk="0" hangingPunct="1">
        <a:defRPr sz="2268"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381" userDrawn="1">
          <p15:clr>
            <a:srgbClr val="F26B43"/>
          </p15:clr>
        </p15:guide>
        <p15:guide id="2" pos="3629" userDrawn="1">
          <p15:clr>
            <a:srgbClr val="F26B43"/>
          </p15:clr>
        </p15:guide>
        <p15:guide id="3" pos="7030" userDrawn="1">
          <p15:clr>
            <a:srgbClr val="F26B43"/>
          </p15:clr>
        </p15:guide>
        <p15:guide id="4" pos="227" userDrawn="1">
          <p15:clr>
            <a:srgbClr val="F26B43"/>
          </p15:clr>
        </p15:guide>
        <p15:guide id="5" orient="horz" pos="227" userDrawn="1">
          <p15:clr>
            <a:srgbClr val="F26B43"/>
          </p15:clr>
        </p15:guide>
        <p15:guide id="7" orient="horz" pos="680" userDrawn="1">
          <p15:clr>
            <a:srgbClr val="F26B43"/>
          </p15:clr>
        </p15:guide>
        <p15:guide id="8" orient="horz" pos="907" userDrawn="1">
          <p15:clr>
            <a:srgbClr val="F26B43"/>
          </p15:clr>
        </p15:guide>
        <p15:guide id="9" orient="horz" pos="3855" userDrawn="1">
          <p15:clr>
            <a:srgbClr val="F26B43"/>
          </p15:clr>
        </p15:guide>
        <p15:guide id="10" orient="horz" pos="2041"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www.google.co.uk/url?sa=i&amp;rct=j&amp;q=&amp;esrc=s&amp;source=images&amp;cd=&amp;ved=0ahUKEwiQ9ZnUqpfVAhXGXRoKHTK2AiEQjRwIBw&amp;url=https://en.wikipedia.org/wiki/Seven_Bridges_of_K%C3%B6nigsberg&amp;psig=AFQjCNHi2-EGZXu6ocC8yreMo-y7p62SfA&amp;ust=1500621977020394" TargetMode="External"/><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17.jpg"/><Relationship Id="rId5" Type="http://schemas.openxmlformats.org/officeDocument/2006/relationships/image" Target="../media/image16.jpe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hyperlink" Target="https://www.google.co.uk/url?sa=i&amp;rct=j&amp;q=&amp;esrc=s&amp;source=images&amp;cd=&amp;ved=0ahUKEwiQ9ZnUqpfVAhXGXRoKHTK2AiEQjRwIBw&amp;url=https://en.wikipedia.org/wiki/Seven_Bridges_of_K%C3%B6nigsberg&amp;psig=AFQjCNHi2-EGZXu6ocC8yreMo-y7p62SfA&amp;ust=1500621977020394" TargetMode="External"/><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18.gif"/><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hyperlink" Target="https://www.google.co.uk/url?sa=i&amp;rct=j&amp;q=&amp;esrc=s&amp;source=images&amp;cd=&amp;cad=rja&amp;uact=8&amp;ved=0ahUKEwjM7tzKvpfVAhVGNhoKHcMwB6UQjRwIBw&amp;url=https://commons.wikimedia.org/wiki/File:K%C3%B6nigsberg_graph.svg&amp;psig=AFQjCNHhSlvch4Gm9IQHvJNSCtmYkuflyg&amp;ust=1500624972228664" TargetMode="External"/><Relationship Id="rId7"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20.png"/><Relationship Id="rId5" Type="http://schemas.openxmlformats.org/officeDocument/2006/relationships/hyperlink" Target="https://www.google.co.uk/url?sa=i&amp;rct=j&amp;q=&amp;esrc=s&amp;source=images&amp;cd=&amp;cad=rja&amp;uact=8&amp;ved=0ahUKEwiSobydvpfVAhWD0xoKHVf9Du4QjRwIBw&amp;url=https://shetalksscience.com/2015/10/29/science-news-mathematical-bridges/&amp;psig=AFQjCNHhSlvch4Gm9IQHvJNSCtmYkuflyg&amp;ust=1500624972228664" TargetMode="External"/><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24.png"/><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hyperlink" Target="https://en.wikipedia.org/wiki/Set_(mathematics)" TargetMode="External"/><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hyperlink" Target="https://en.wikipedia.org/wiki/Ordered_pair" TargetMode="External"/><Relationship Id="rId4" Type="http://schemas.openxmlformats.org/officeDocument/2006/relationships/hyperlink" Target="https://en.wikipedia.org/wiki/Element_(mathematics)"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27.jpg"/><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3.xml"/><Relationship Id="rId6" Type="http://schemas.openxmlformats.org/officeDocument/2006/relationships/image" Target="../media/image9.jpg"/><Relationship Id="rId5" Type="http://schemas.openxmlformats.org/officeDocument/2006/relationships/image" Target="../media/image8.jpg"/><Relationship Id="rId4" Type="http://schemas.openxmlformats.org/officeDocument/2006/relationships/image" Target="../media/image7.tif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34.png"/></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36.png"/></Relationships>
</file>

<file path=ppt/slides/_rels/slide28.xml.rels><?xml version="1.0" encoding="UTF-8" standalone="yes"?>
<Relationships xmlns="http://schemas.openxmlformats.org/package/2006/relationships"><Relationship Id="rId8" Type="http://schemas.openxmlformats.org/officeDocument/2006/relationships/image" Target="../media/image40.jpeg"/><Relationship Id="rId13" Type="http://schemas.openxmlformats.org/officeDocument/2006/relationships/hyperlink" Target="http://www.google.co.uk/url?sa=i&amp;rct=j&amp;q=&amp;esrc=s&amp;source=images&amp;cd=&amp;cad=rja&amp;uact=8&amp;ved=0ahUKEwiF7YalipjVAhUKUlAKHc7LBIcQjRwIBw&amp;url=http://www.prweb.com/releases/2017/04/prweb14273917.htm&amp;psig=AFQjCNFOdJH2k99sBWrhncE0yFMmhudxrw&amp;ust=1500647638038023" TargetMode="External"/><Relationship Id="rId3" Type="http://schemas.openxmlformats.org/officeDocument/2006/relationships/image" Target="../media/image37.png"/><Relationship Id="rId7" Type="http://schemas.openxmlformats.org/officeDocument/2006/relationships/hyperlink" Target="https://www.google.co.uk/url?sa=i&amp;rct=j&amp;q=&amp;esrc=s&amp;source=images&amp;cd=&amp;cad=rja&amp;uact=8&amp;ved=0ahUKEwjttNTViZjVAhWDZVAKHd8CBzIQjRwIBw&amp;url=https://twitter.com/oracle&amp;psig=AFQjCNGNuPg5fu_N56OP0uj9EZHU0kofNg&amp;ust=1500647486560836" TargetMode="External"/><Relationship Id="rId12" Type="http://schemas.openxmlformats.org/officeDocument/2006/relationships/image" Target="../media/image42.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39.jpeg"/><Relationship Id="rId11" Type="http://schemas.openxmlformats.org/officeDocument/2006/relationships/hyperlink" Target="http://www.google.co.uk/url?sa=i&amp;rct=j&amp;q=&amp;esrc=s&amp;source=images&amp;cd=&amp;cad=rja&amp;uact=8&amp;ved=0ahUKEwjx-4mPipjVAhVHblAKHTczDacQjRwIBw&amp;url=http://stardog.com/&amp;psig=AFQjCNHq0Nh3sclHZ6uz4R7ILVCrdh_Exw&amp;ust=1500647607011200" TargetMode="External"/><Relationship Id="rId5" Type="http://schemas.openxmlformats.org/officeDocument/2006/relationships/hyperlink" Target="http://www.google.co.uk/url?sa=i&amp;rct=j&amp;q=&amp;esrc=s&amp;source=images&amp;cd=&amp;cad=rja&amp;uact=8&amp;ved=0ahUKEwjs4b7tiZjVAhVLLFAKHbjxAw4QjRwIBw&amp;url=http://www.cousinsinfotech.com/orientdb-document-graph-dbms/&amp;psig=AFQjCNEeIwzBsNhDfcbthEuMHzSCV_UOAA&amp;ust=1500647529777951" TargetMode="External"/><Relationship Id="rId15" Type="http://schemas.openxmlformats.org/officeDocument/2006/relationships/image" Target="../media/image44.png"/><Relationship Id="rId10" Type="http://schemas.openxmlformats.org/officeDocument/2006/relationships/image" Target="../media/image41.png"/><Relationship Id="rId4" Type="http://schemas.openxmlformats.org/officeDocument/2006/relationships/image" Target="../media/image38.png"/><Relationship Id="rId9" Type="http://schemas.openxmlformats.org/officeDocument/2006/relationships/hyperlink" Target="https://www.google.co.uk/url?sa=i&amp;rct=j&amp;q=&amp;esrc=s&amp;source=images&amp;cd=&amp;cad=rja&amp;uact=8&amp;ved=0ahUKEwj84aT-iZjVAhXNbVAKHSNMDiAQjRwIBw&amp;url=https://www.mongodb.com/&amp;psig=AFQjCNFHRuDWFu4GGn79gPOw7-ZF-ZDCSA&amp;ust=1500647572402570" TargetMode="External"/><Relationship Id="rId14" Type="http://schemas.openxmlformats.org/officeDocument/2006/relationships/image" Target="../media/image4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4.xml"/><Relationship Id="rId1" Type="http://schemas.openxmlformats.org/officeDocument/2006/relationships/slideLayout" Target="../slideLayouts/slideLayout4.xml"/><Relationship Id="rId5" Type="http://schemas.openxmlformats.org/officeDocument/2006/relationships/image" Target="../media/image47.png"/><Relationship Id="rId4" Type="http://schemas.openxmlformats.org/officeDocument/2006/relationships/image" Target="../media/image46.png"/></Relationships>
</file>

<file path=ppt/slides/_rels/slide3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 Id="rId4" Type="http://schemas.openxmlformats.org/officeDocument/2006/relationships/image" Target="../media/image50.gif"/></Relationships>
</file>

<file path=ppt/slides/_rels/slide3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52.gif"/><Relationship Id="rId5" Type="http://schemas.openxmlformats.org/officeDocument/2006/relationships/image" Target="../media/image49.png"/><Relationship Id="rId4" Type="http://schemas.openxmlformats.org/officeDocument/2006/relationships/image" Target="../media/image51.png"/></Relationships>
</file>

<file path=ppt/slides/_rels/slide3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48.png"/><Relationship Id="rId1" Type="http://schemas.openxmlformats.org/officeDocument/2006/relationships/slideLayout" Target="../slideLayouts/slideLayout7.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49.png"/></Relationships>
</file>

<file path=ppt/slides/_rels/slide3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51.png"/><Relationship Id="rId1" Type="http://schemas.openxmlformats.org/officeDocument/2006/relationships/slideLayout" Target="../slideLayouts/slideLayout7.xml"/><Relationship Id="rId6" Type="http://schemas.openxmlformats.org/officeDocument/2006/relationships/image" Target="../media/image56.png"/><Relationship Id="rId5" Type="http://schemas.openxmlformats.org/officeDocument/2006/relationships/image" Target="../media/image48.png"/><Relationship Id="rId4" Type="http://schemas.openxmlformats.org/officeDocument/2006/relationships/image" Target="../media/image55.png"/></Relationships>
</file>

<file path=ppt/slides/_rels/slide36.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58.png"/><Relationship Id="rId2" Type="http://schemas.openxmlformats.org/officeDocument/2006/relationships/image" Target="../media/image51.png"/><Relationship Id="rId1" Type="http://schemas.openxmlformats.org/officeDocument/2006/relationships/slideLayout" Target="../slideLayouts/slideLayout7.xml"/><Relationship Id="rId6" Type="http://schemas.openxmlformats.org/officeDocument/2006/relationships/image" Target="../media/image57.png"/><Relationship Id="rId5" Type="http://schemas.openxmlformats.org/officeDocument/2006/relationships/hyperlink" Target="https://www.documentdb.com/capacityplanner" TargetMode="External"/><Relationship Id="rId4" Type="http://schemas.openxmlformats.org/officeDocument/2006/relationships/image" Target="../media/image48.png"/></Relationships>
</file>

<file path=ppt/slides/_rels/slide3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48.png"/><Relationship Id="rId1" Type="http://schemas.openxmlformats.org/officeDocument/2006/relationships/slideLayout" Target="../slideLayouts/slideLayout7.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49.png"/></Relationships>
</file>

<file path=ppt/slides/_rels/slide38.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48.png"/><Relationship Id="rId7" Type="http://schemas.openxmlformats.org/officeDocument/2006/relationships/image" Target="../media/image60.png"/><Relationship Id="rId12" Type="http://schemas.openxmlformats.org/officeDocument/2006/relationships/image" Target="../media/image65.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59.png"/><Relationship Id="rId11" Type="http://schemas.openxmlformats.org/officeDocument/2006/relationships/image" Target="../media/image64.png"/><Relationship Id="rId5" Type="http://schemas.openxmlformats.org/officeDocument/2006/relationships/image" Target="../media/image49.png"/><Relationship Id="rId10" Type="http://schemas.openxmlformats.org/officeDocument/2006/relationships/image" Target="../media/image63.png"/><Relationship Id="rId4" Type="http://schemas.openxmlformats.org/officeDocument/2006/relationships/image" Target="../media/image51.png"/><Relationship Id="rId9" Type="http://schemas.openxmlformats.org/officeDocument/2006/relationships/image" Target="../media/image62.png"/></Relationships>
</file>

<file path=ppt/slides/_rels/slide39.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69.png"/><Relationship Id="rId2" Type="http://schemas.openxmlformats.org/officeDocument/2006/relationships/image" Target="../media/image66.png"/><Relationship Id="rId1" Type="http://schemas.openxmlformats.org/officeDocument/2006/relationships/slideLayout" Target="../slideLayouts/slideLayout7.xml"/><Relationship Id="rId6" Type="http://schemas.openxmlformats.org/officeDocument/2006/relationships/image" Target="../media/image68.png"/><Relationship Id="rId5" Type="http://schemas.openxmlformats.org/officeDocument/2006/relationships/image" Target="../media/image51.png"/><Relationship Id="rId4" Type="http://schemas.openxmlformats.org/officeDocument/2006/relationships/image" Target="../media/image6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66.png"/><Relationship Id="rId1" Type="http://schemas.openxmlformats.org/officeDocument/2006/relationships/slideLayout" Target="../slideLayouts/slideLayout7.xml"/><Relationship Id="rId5" Type="http://schemas.openxmlformats.org/officeDocument/2006/relationships/image" Target="../media/image70.png"/><Relationship Id="rId4" Type="http://schemas.openxmlformats.org/officeDocument/2006/relationships/image" Target="../media/image51.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3" Type="http://schemas.openxmlformats.org/officeDocument/2006/relationships/hyperlink" Target="http://www.apache.org/licenses/LICENSE-2.0" TargetMode="External"/><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71.png"/><Relationship Id="rId5" Type="http://schemas.openxmlformats.org/officeDocument/2006/relationships/hyperlink" Target="http://tinkerpop.apache.org/gremlin.html" TargetMode="External"/><Relationship Id="rId4" Type="http://schemas.openxmlformats.org/officeDocument/2006/relationships/hyperlink" Target="http://tinkerpop.apache.org/providers.html" TargetMode="External"/></Relationships>
</file>

<file path=ppt/slides/_rels/slide43.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hyperlink" Target="http://i1155.photobucket.com/albums/p551/tsmatsuz/20170630_Sample_Structure_zps1zhd1mzr.jpg" TargetMode="Externa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73.png"/></Relationships>
</file>

<file path=ppt/slides/_rels/slide48.xml.rels><?xml version="1.0" encoding="UTF-8" standalone="yes"?>
<Relationships xmlns="http://schemas.openxmlformats.org/package/2006/relationships"><Relationship Id="rId8" Type="http://schemas.openxmlformats.org/officeDocument/2006/relationships/hyperlink" Target="https://tsmatz.wordpress.com/2017/07/04/azure-cosmos-db-gremlin-graph-tutorial/" TargetMode="External"/><Relationship Id="rId3" Type="http://schemas.openxmlformats.org/officeDocument/2006/relationships/hyperlink" Target="https://docs.microsoft.com/en-us/azure/cosmos-db/graph-introduction" TargetMode="External"/><Relationship Id="rId7" Type="http://schemas.openxmlformats.org/officeDocument/2006/relationships/hyperlink" Target="https://vincentlauzon.com/2017/08/28/cosmos-db-graph-with-gremlin-getting-started/" TargetMode="External"/><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openxmlformats.org/officeDocument/2006/relationships/hyperlink" Target="https://aka.ms/CosmosDBlearn" TargetMode="External"/><Relationship Id="rId5" Type="http://schemas.openxmlformats.org/officeDocument/2006/relationships/hyperlink" Target="https://docs.microsoft.com/en-us/azure/cosmos-db/create-graph-gremlin-console" TargetMode="External"/><Relationship Id="rId4" Type="http://schemas.openxmlformats.org/officeDocument/2006/relationships/hyperlink" Target="https://docs.microsoft.com/en-us/azure/cosmos-db/gremlin-support" TargetMode="External"/></Relationships>
</file>

<file path=ppt/slides/_rels/slide49.xml.rels><?xml version="1.0" encoding="UTF-8" standalone="yes"?>
<Relationships xmlns="http://schemas.openxmlformats.org/package/2006/relationships"><Relationship Id="rId3" Type="http://schemas.openxmlformats.org/officeDocument/2006/relationships/hyperlink" Target="http://tinkerpop.apache.org/" TargetMode="External"/><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hyperlink" Target="http://kelvinlawrence.net/book/Gremlin-Graph-Guide.html" TargetMode="External"/><Relationship Id="rId5" Type="http://schemas.openxmlformats.org/officeDocument/2006/relationships/hyperlink" Target="http://tinkerpop.apache.org/gremlin.html" TargetMode="External"/><Relationship Id="rId4" Type="http://schemas.openxmlformats.org/officeDocument/2006/relationships/hyperlink" Target="http://tinkerpop.apache.org/docs/current"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5.png"/><Relationship Id="rId1" Type="http://schemas.openxmlformats.org/officeDocument/2006/relationships/slideLayout" Target="../slideLayouts/slideLayout8.xml"/><Relationship Id="rId4" Type="http://schemas.openxmlformats.org/officeDocument/2006/relationships/image" Target="../media/image6.png"/></Relationships>
</file>

<file path=ppt/slides/_rels/slide52.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13.jpeg"/></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61157" y="2090057"/>
            <a:ext cx="10800218" cy="4073677"/>
          </a:xfrm>
        </p:spPr>
        <p:txBody>
          <a:bodyPr/>
          <a:lstStyle/>
          <a:p>
            <a:pPr algn="ctr"/>
            <a:r>
              <a:rPr lang="en-AU" b="1" dirty="0"/>
              <a:t>Graph Databases </a:t>
            </a:r>
            <a:br>
              <a:rPr lang="en-AU" b="1" dirty="0"/>
            </a:br>
            <a:r>
              <a:rPr lang="en-AU" b="1" dirty="0"/>
              <a:t>with </a:t>
            </a:r>
            <a:br>
              <a:rPr lang="en-AU" b="1" dirty="0"/>
            </a:br>
            <a:r>
              <a:rPr lang="en-AU" b="1" dirty="0"/>
              <a:t>Azure </a:t>
            </a:r>
            <a:r>
              <a:rPr lang="en-AU" b="1" dirty="0" err="1"/>
              <a:t>CosmosDB</a:t>
            </a:r>
            <a:endParaRPr lang="en-US" dirty="0"/>
          </a:p>
        </p:txBody>
      </p:sp>
      <p:sp>
        <p:nvSpPr>
          <p:cNvPr id="3" name="Text Placeholder 2"/>
          <p:cNvSpPr>
            <a:spLocks noGrp="1"/>
          </p:cNvSpPr>
          <p:nvPr>
            <p:ph type="body" sz="quarter" idx="10"/>
          </p:nvPr>
        </p:nvSpPr>
        <p:spPr/>
        <p:txBody>
          <a:bodyPr/>
          <a:lstStyle/>
          <a:p>
            <a:r>
              <a:rPr lang="en-US" dirty="0"/>
              <a:t>Patrick Flynn | Link Group Australia</a:t>
            </a:r>
          </a:p>
        </p:txBody>
      </p:sp>
    </p:spTree>
    <p:extLst>
      <p:ext uri="{BB962C8B-B14F-4D97-AF65-F5344CB8AC3E}">
        <p14:creationId xmlns:p14="http://schemas.microsoft.com/office/powerpoint/2010/main" val="29678085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Origin: The Königsberg Bridge Problem</a:t>
            </a:r>
          </a:p>
        </p:txBody>
      </p:sp>
      <p:pic>
        <p:nvPicPr>
          <p:cNvPr id="1026" name="Picture 2" descr="Image result for konigsberg bridge">
            <a:hlinkClick r:id="rId3"/>
          </p:cNvPr>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788670" y="1324642"/>
            <a:ext cx="4523899" cy="3565192"/>
          </a:xfrm>
          <a:prstGeom prst="rect">
            <a:avLst/>
          </a:prstGeom>
          <a:noFill/>
          <a:ln>
            <a:solidFill>
              <a:srgbClr val="00B0F0"/>
            </a:solidFill>
          </a:ln>
          <a:extLst>
            <a:ext uri="{909E8E84-426E-40DD-AFC4-6F175D3DCCD1}">
              <a14:hiddenFill xmlns:a14="http://schemas.microsoft.com/office/drawing/2010/main">
                <a:solidFill>
                  <a:srgbClr val="FFFFFF"/>
                </a:solidFill>
              </a14:hiddenFill>
            </a:ext>
          </a:extLst>
        </p:spPr>
      </p:pic>
      <p:sp>
        <p:nvSpPr>
          <p:cNvPr id="4" name="Rectangle 3"/>
          <p:cNvSpPr/>
          <p:nvPr/>
        </p:nvSpPr>
        <p:spPr>
          <a:xfrm>
            <a:off x="697230" y="5110143"/>
            <a:ext cx="10206990" cy="338554"/>
          </a:xfrm>
          <a:prstGeom prst="rect">
            <a:avLst/>
          </a:prstGeom>
        </p:spPr>
        <p:txBody>
          <a:bodyPr wrap="square">
            <a:spAutoFit/>
          </a:bodyPr>
          <a:lstStyle/>
          <a:p>
            <a:r>
              <a:rPr lang="en-US" sz="1600" dirty="0"/>
              <a:t>Can you take a walk through the town, visiting each part of the town and </a:t>
            </a:r>
            <a:r>
              <a:rPr lang="en-US" sz="1600" b="1" dirty="0"/>
              <a:t>crossing each bridge only once?</a:t>
            </a:r>
            <a:endParaRPr lang="en-GB" sz="1600" dirty="0"/>
          </a:p>
        </p:txBody>
      </p:sp>
      <p:grpSp>
        <p:nvGrpSpPr>
          <p:cNvPr id="3" name="Group 2">
            <a:extLst>
              <a:ext uri="{FF2B5EF4-FFF2-40B4-BE49-F238E27FC236}">
                <a16:creationId xmlns:a16="http://schemas.microsoft.com/office/drawing/2014/main" id="{BF1F3E94-4A9B-42BF-90D7-5F9D6F834228}"/>
              </a:ext>
            </a:extLst>
          </p:cNvPr>
          <p:cNvGrpSpPr/>
          <p:nvPr/>
        </p:nvGrpSpPr>
        <p:grpSpPr>
          <a:xfrm>
            <a:off x="7317604" y="1463040"/>
            <a:ext cx="2466573" cy="3067728"/>
            <a:chOff x="7317604" y="1463040"/>
            <a:chExt cx="2466573" cy="3067728"/>
          </a:xfrm>
        </p:grpSpPr>
        <p:pic>
          <p:nvPicPr>
            <p:cNvPr id="6" name="Picture 2" descr="Leonhard Euler.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17606" y="1463040"/>
              <a:ext cx="2051819" cy="267938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7317604" y="4161436"/>
              <a:ext cx="2466573" cy="369332"/>
            </a:xfrm>
            <a:prstGeom prst="rect">
              <a:avLst/>
            </a:prstGeom>
            <a:noFill/>
          </p:spPr>
          <p:txBody>
            <a:bodyPr wrap="none" rtlCol="0">
              <a:spAutoFit/>
            </a:bodyPr>
            <a:lstStyle/>
            <a:p>
              <a:r>
                <a:rPr lang="en-US" sz="1400" dirty="0"/>
                <a:t>Leonhard Euler (1707–1783</a:t>
              </a:r>
              <a:r>
                <a:rPr lang="en-US" dirty="0"/>
                <a:t>) </a:t>
              </a:r>
              <a:endParaRPr lang="en-GB" dirty="0"/>
            </a:p>
          </p:txBody>
        </p:sp>
      </p:grpSp>
      <p:pic>
        <p:nvPicPr>
          <p:cNvPr id="8" name="Picture 7">
            <a:extLst>
              <a:ext uri="{FF2B5EF4-FFF2-40B4-BE49-F238E27FC236}">
                <a16:creationId xmlns:a16="http://schemas.microsoft.com/office/drawing/2014/main" id="{743BB7C1-9253-47C8-9034-1D1259B98A2A}"/>
              </a:ext>
            </a:extLst>
          </p:cNvPr>
          <p:cNvPicPr>
            <a:picLocks noChangeAspect="1"/>
          </p:cNvPicPr>
          <p:nvPr/>
        </p:nvPicPr>
        <p:blipFill>
          <a:blip r:embed="rId6"/>
          <a:stretch>
            <a:fillRect/>
          </a:stretch>
        </p:blipFill>
        <p:spPr>
          <a:xfrm>
            <a:off x="788670" y="1310854"/>
            <a:ext cx="5497830" cy="3578980"/>
          </a:xfrm>
          <a:prstGeom prst="rect">
            <a:avLst/>
          </a:prstGeom>
        </p:spPr>
      </p:pic>
    </p:spTree>
    <p:extLst>
      <p:ext uri="{BB962C8B-B14F-4D97-AF65-F5344CB8AC3E}">
        <p14:creationId xmlns:p14="http://schemas.microsoft.com/office/powerpoint/2010/main" val="3633579115"/>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konigsberg bridge">
            <a:hlinkClick r:id="rId3"/>
          </p:cNvPr>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2732960" y="1398754"/>
            <a:ext cx="4523899" cy="3565192"/>
          </a:xfrm>
          <a:prstGeom prst="rect">
            <a:avLst/>
          </a:prstGeom>
          <a:ln/>
        </p:spPr>
        <p:style>
          <a:lnRef idx="1">
            <a:schemeClr val="dk1"/>
          </a:lnRef>
          <a:fillRef idx="3">
            <a:schemeClr val="dk1"/>
          </a:fillRef>
          <a:effectRef idx="2">
            <a:schemeClr val="dk1"/>
          </a:effectRef>
          <a:fontRef idx="minor">
            <a:schemeClr val="lt1"/>
          </a:fontRef>
        </p:style>
      </p:pic>
      <p:pic>
        <p:nvPicPr>
          <p:cNvPr id="6146" name="Picture 2" descr="http://nrich.maths.org/content/id/2484/konigsberg.gi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64794" y="1398754"/>
            <a:ext cx="4184031" cy="369614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GB" dirty="0"/>
              <a:t>Solving the Königsberg Bridge Problem</a:t>
            </a:r>
          </a:p>
        </p:txBody>
      </p:sp>
      <p:sp>
        <p:nvSpPr>
          <p:cNvPr id="3" name="Oval 2"/>
          <p:cNvSpPr>
            <a:spLocks noChangeAspect="1"/>
          </p:cNvSpPr>
          <p:nvPr/>
        </p:nvSpPr>
        <p:spPr>
          <a:xfrm>
            <a:off x="4560570" y="1644474"/>
            <a:ext cx="502920" cy="519351"/>
          </a:xfrm>
          <a:prstGeom prst="ellipse">
            <a:avLst/>
          </a:prstGeom>
          <a:solidFill>
            <a:schemeClr val="accent4">
              <a:lumMod val="60000"/>
              <a:lumOff val="40000"/>
            </a:schemeClr>
          </a:solidFill>
          <a:ln>
            <a:solidFill>
              <a:schemeClr val="tx2"/>
            </a:solidFill>
          </a:ln>
        </p:spPr>
        <p:txBody>
          <a:bodyPr lIns="0" tIns="0" rIns="0" bIns="0" rtlCol="0" anchor="ctr">
            <a:spAutoFit/>
          </a:bodyPr>
          <a:lstStyle/>
          <a:p>
            <a:pPr algn="ctr"/>
            <a:r>
              <a:rPr lang="en-GB" sz="2400" b="1" dirty="0">
                <a:solidFill>
                  <a:schemeClr val="tx2"/>
                </a:solidFill>
              </a:rPr>
              <a:t>A</a:t>
            </a:r>
          </a:p>
        </p:txBody>
      </p:sp>
      <p:sp>
        <p:nvSpPr>
          <p:cNvPr id="6" name="Oval 5"/>
          <p:cNvSpPr>
            <a:spLocks noChangeAspect="1"/>
          </p:cNvSpPr>
          <p:nvPr/>
        </p:nvSpPr>
        <p:spPr>
          <a:xfrm>
            <a:off x="4202430" y="3169325"/>
            <a:ext cx="502920" cy="519351"/>
          </a:xfrm>
          <a:prstGeom prst="ellipse">
            <a:avLst/>
          </a:prstGeom>
          <a:solidFill>
            <a:schemeClr val="accent4">
              <a:lumMod val="60000"/>
              <a:lumOff val="40000"/>
            </a:schemeClr>
          </a:solidFill>
          <a:ln>
            <a:solidFill>
              <a:schemeClr val="tx2"/>
            </a:solidFill>
          </a:ln>
        </p:spPr>
        <p:txBody>
          <a:bodyPr lIns="0" tIns="0" rIns="0" bIns="0" rtlCol="0" anchor="ctr">
            <a:spAutoFit/>
          </a:bodyPr>
          <a:lstStyle/>
          <a:p>
            <a:pPr algn="ctr"/>
            <a:r>
              <a:rPr lang="en-GB" sz="2400" b="1" dirty="0">
                <a:solidFill>
                  <a:schemeClr val="tx2"/>
                </a:solidFill>
              </a:rPr>
              <a:t>C</a:t>
            </a:r>
          </a:p>
        </p:txBody>
      </p:sp>
      <p:sp>
        <p:nvSpPr>
          <p:cNvPr id="7" name="Oval 6"/>
          <p:cNvSpPr>
            <a:spLocks noChangeAspect="1"/>
          </p:cNvSpPr>
          <p:nvPr/>
        </p:nvSpPr>
        <p:spPr>
          <a:xfrm>
            <a:off x="4126981" y="4452811"/>
            <a:ext cx="502920" cy="519351"/>
          </a:xfrm>
          <a:prstGeom prst="ellipse">
            <a:avLst/>
          </a:prstGeom>
          <a:solidFill>
            <a:schemeClr val="accent4">
              <a:lumMod val="60000"/>
              <a:lumOff val="40000"/>
            </a:schemeClr>
          </a:solidFill>
          <a:ln>
            <a:solidFill>
              <a:schemeClr val="tx2"/>
            </a:solidFill>
          </a:ln>
        </p:spPr>
        <p:txBody>
          <a:bodyPr lIns="0" tIns="0" rIns="0" bIns="0" rtlCol="0" anchor="ctr">
            <a:spAutoFit/>
          </a:bodyPr>
          <a:lstStyle/>
          <a:p>
            <a:pPr algn="ctr"/>
            <a:r>
              <a:rPr lang="en-GB" sz="2400" b="1" dirty="0">
                <a:solidFill>
                  <a:schemeClr val="tx2"/>
                </a:solidFill>
              </a:rPr>
              <a:t>B</a:t>
            </a:r>
          </a:p>
        </p:txBody>
      </p:sp>
      <p:sp>
        <p:nvSpPr>
          <p:cNvPr id="8" name="Oval 7"/>
          <p:cNvSpPr>
            <a:spLocks noChangeAspect="1"/>
          </p:cNvSpPr>
          <p:nvPr/>
        </p:nvSpPr>
        <p:spPr>
          <a:xfrm>
            <a:off x="5977890" y="3161110"/>
            <a:ext cx="502920" cy="519351"/>
          </a:xfrm>
          <a:prstGeom prst="ellipse">
            <a:avLst/>
          </a:prstGeom>
          <a:solidFill>
            <a:schemeClr val="accent4">
              <a:lumMod val="60000"/>
              <a:lumOff val="40000"/>
            </a:schemeClr>
          </a:solidFill>
          <a:ln>
            <a:solidFill>
              <a:schemeClr val="tx2"/>
            </a:solidFill>
          </a:ln>
        </p:spPr>
        <p:txBody>
          <a:bodyPr lIns="0" tIns="0" rIns="0" bIns="0" rtlCol="0" anchor="ctr">
            <a:spAutoFit/>
          </a:bodyPr>
          <a:lstStyle/>
          <a:p>
            <a:pPr algn="ctr"/>
            <a:r>
              <a:rPr lang="en-GB" sz="2400" b="1" dirty="0">
                <a:solidFill>
                  <a:schemeClr val="tx2"/>
                </a:solidFill>
              </a:rPr>
              <a:t>D</a:t>
            </a:r>
          </a:p>
        </p:txBody>
      </p:sp>
      <p:sp>
        <p:nvSpPr>
          <p:cNvPr id="11" name="Freeform 10"/>
          <p:cNvSpPr/>
          <p:nvPr/>
        </p:nvSpPr>
        <p:spPr>
          <a:xfrm>
            <a:off x="5703570" y="2201329"/>
            <a:ext cx="1051560" cy="1124801"/>
          </a:xfrm>
          <a:custGeom>
            <a:avLst/>
            <a:gdLst>
              <a:gd name="connsiteX0" fmla="*/ 0 w 1051560"/>
              <a:gd name="connsiteY0" fmla="*/ 16091 h 1124801"/>
              <a:gd name="connsiteX1" fmla="*/ 685800 w 1051560"/>
              <a:gd name="connsiteY1" fmla="*/ 153251 h 1124801"/>
              <a:gd name="connsiteX2" fmla="*/ 1051560 w 1051560"/>
              <a:gd name="connsiteY2" fmla="*/ 1124801 h 1124801"/>
            </a:gdLst>
            <a:ahLst/>
            <a:cxnLst>
              <a:cxn ang="0">
                <a:pos x="connsiteX0" y="connsiteY0"/>
              </a:cxn>
              <a:cxn ang="0">
                <a:pos x="connsiteX1" y="connsiteY1"/>
              </a:cxn>
              <a:cxn ang="0">
                <a:pos x="connsiteX2" y="connsiteY2"/>
              </a:cxn>
            </a:cxnLst>
            <a:rect l="l" t="t" r="r" b="b"/>
            <a:pathLst>
              <a:path w="1051560" h="1124801">
                <a:moveTo>
                  <a:pt x="0" y="16091"/>
                </a:moveTo>
                <a:cubicBezTo>
                  <a:pt x="255270" y="-7722"/>
                  <a:pt x="510540" y="-31534"/>
                  <a:pt x="685800" y="153251"/>
                </a:cubicBezTo>
                <a:cubicBezTo>
                  <a:pt x="861060" y="338036"/>
                  <a:pt x="1051560" y="1124801"/>
                  <a:pt x="1051560" y="1124801"/>
                </a:cubicBezTo>
              </a:path>
            </a:pathLst>
          </a:custGeom>
          <a:noFill/>
        </p:spPr>
        <p:txBody>
          <a:bodyPr rtlCol="0" anchor="ctr"/>
          <a:lstStyle/>
          <a:p>
            <a:pPr algn="ctr"/>
            <a:endParaRPr lang="en-GB"/>
          </a:p>
        </p:txBody>
      </p:sp>
      <p:sp>
        <p:nvSpPr>
          <p:cNvPr id="12" name="Freeform 11"/>
          <p:cNvSpPr/>
          <p:nvPr/>
        </p:nvSpPr>
        <p:spPr>
          <a:xfrm>
            <a:off x="4924825" y="2308860"/>
            <a:ext cx="115805" cy="712046"/>
          </a:xfrm>
          <a:custGeom>
            <a:avLst/>
            <a:gdLst>
              <a:gd name="connsiteX0" fmla="*/ 115805 w 115805"/>
              <a:gd name="connsiteY0" fmla="*/ 0 h 712046"/>
              <a:gd name="connsiteX1" fmla="*/ 12935 w 115805"/>
              <a:gd name="connsiteY1" fmla="*/ 662940 h 712046"/>
              <a:gd name="connsiteX2" fmla="*/ 1505 w 115805"/>
              <a:gd name="connsiteY2" fmla="*/ 662940 h 712046"/>
            </a:gdLst>
            <a:ahLst/>
            <a:cxnLst>
              <a:cxn ang="0">
                <a:pos x="connsiteX0" y="connsiteY0"/>
              </a:cxn>
              <a:cxn ang="0">
                <a:pos x="connsiteX1" y="connsiteY1"/>
              </a:cxn>
              <a:cxn ang="0">
                <a:pos x="connsiteX2" y="connsiteY2"/>
              </a:cxn>
            </a:cxnLst>
            <a:rect l="l" t="t" r="r" b="b"/>
            <a:pathLst>
              <a:path w="115805" h="712046">
                <a:moveTo>
                  <a:pt x="115805" y="0"/>
                </a:moveTo>
                <a:cubicBezTo>
                  <a:pt x="72942" y="276225"/>
                  <a:pt x="31985" y="552450"/>
                  <a:pt x="12935" y="662940"/>
                </a:cubicBezTo>
                <a:cubicBezTo>
                  <a:pt x="-6115" y="773430"/>
                  <a:pt x="1505" y="662940"/>
                  <a:pt x="1505" y="662940"/>
                </a:cubicBezTo>
              </a:path>
            </a:pathLst>
          </a:custGeom>
          <a:noFill/>
        </p:spPr>
        <p:txBody>
          <a:bodyPr rtlCol="0" anchor="ctr"/>
          <a:lstStyle/>
          <a:p>
            <a:pPr algn="ctr"/>
            <a:endParaRPr lang="en-GB"/>
          </a:p>
        </p:txBody>
      </p:sp>
      <p:sp>
        <p:nvSpPr>
          <p:cNvPr id="14" name="Freeform 13"/>
          <p:cNvSpPr/>
          <p:nvPr/>
        </p:nvSpPr>
        <p:spPr>
          <a:xfrm>
            <a:off x="4977765" y="2023110"/>
            <a:ext cx="1154430" cy="1165860"/>
          </a:xfrm>
          <a:custGeom>
            <a:avLst/>
            <a:gdLst>
              <a:gd name="connsiteX0" fmla="*/ 0 w 1154430"/>
              <a:gd name="connsiteY0" fmla="*/ 0 h 1165860"/>
              <a:gd name="connsiteX1" fmla="*/ 788670 w 1154430"/>
              <a:gd name="connsiteY1" fmla="*/ 251460 h 1165860"/>
              <a:gd name="connsiteX2" fmla="*/ 1154430 w 1154430"/>
              <a:gd name="connsiteY2" fmla="*/ 1165860 h 1165860"/>
            </a:gdLst>
            <a:ahLst/>
            <a:cxnLst>
              <a:cxn ang="0">
                <a:pos x="connsiteX0" y="connsiteY0"/>
              </a:cxn>
              <a:cxn ang="0">
                <a:pos x="connsiteX1" y="connsiteY1"/>
              </a:cxn>
              <a:cxn ang="0">
                <a:pos x="connsiteX2" y="connsiteY2"/>
              </a:cxn>
            </a:cxnLst>
            <a:rect l="l" t="t" r="r" b="b"/>
            <a:pathLst>
              <a:path w="1154430" h="1165860">
                <a:moveTo>
                  <a:pt x="0" y="0"/>
                </a:moveTo>
                <a:cubicBezTo>
                  <a:pt x="298132" y="28575"/>
                  <a:pt x="596265" y="57150"/>
                  <a:pt x="788670" y="251460"/>
                </a:cubicBezTo>
                <a:cubicBezTo>
                  <a:pt x="981075" y="445770"/>
                  <a:pt x="1067752" y="805815"/>
                  <a:pt x="1154430" y="1165860"/>
                </a:cubicBezTo>
              </a:path>
            </a:pathLst>
          </a:custGeom>
          <a:noFill/>
          <a:ln w="76200">
            <a:solidFill>
              <a:schemeClr val="accent1"/>
            </a:solidFill>
          </a:ln>
        </p:spPr>
        <p:txBody>
          <a:bodyPr rtlCol="0" anchor="ctr"/>
          <a:lstStyle/>
          <a:p>
            <a:pPr algn="ctr"/>
            <a:endParaRPr lang="en-GB"/>
          </a:p>
        </p:txBody>
      </p:sp>
      <p:sp>
        <p:nvSpPr>
          <p:cNvPr id="15" name="Freeform 14"/>
          <p:cNvSpPr/>
          <p:nvPr/>
        </p:nvSpPr>
        <p:spPr>
          <a:xfrm>
            <a:off x="4080510" y="2023110"/>
            <a:ext cx="540907" cy="1154430"/>
          </a:xfrm>
          <a:custGeom>
            <a:avLst/>
            <a:gdLst>
              <a:gd name="connsiteX0" fmla="*/ 335054 w 335054"/>
              <a:gd name="connsiteY0" fmla="*/ 0 h 822960"/>
              <a:gd name="connsiteX1" fmla="*/ 3584 w 335054"/>
              <a:gd name="connsiteY1" fmla="*/ 434340 h 822960"/>
              <a:gd name="connsiteX2" fmla="*/ 163604 w 335054"/>
              <a:gd name="connsiteY2" fmla="*/ 822960 h 822960"/>
            </a:gdLst>
            <a:ahLst/>
            <a:cxnLst>
              <a:cxn ang="0">
                <a:pos x="connsiteX0" y="connsiteY0"/>
              </a:cxn>
              <a:cxn ang="0">
                <a:pos x="connsiteX1" y="connsiteY1"/>
              </a:cxn>
              <a:cxn ang="0">
                <a:pos x="connsiteX2" y="connsiteY2"/>
              </a:cxn>
            </a:cxnLst>
            <a:rect l="l" t="t" r="r" b="b"/>
            <a:pathLst>
              <a:path w="335054" h="822960">
                <a:moveTo>
                  <a:pt x="335054" y="0"/>
                </a:moveTo>
                <a:cubicBezTo>
                  <a:pt x="183606" y="148590"/>
                  <a:pt x="32159" y="297180"/>
                  <a:pt x="3584" y="434340"/>
                </a:cubicBezTo>
                <a:cubicBezTo>
                  <a:pt x="-24991" y="571500"/>
                  <a:pt x="125504" y="742950"/>
                  <a:pt x="163604" y="822960"/>
                </a:cubicBezTo>
              </a:path>
            </a:pathLst>
          </a:custGeom>
          <a:noFill/>
          <a:ln w="76200">
            <a:solidFill>
              <a:schemeClr val="accent1"/>
            </a:solidFill>
          </a:ln>
        </p:spPr>
        <p:txBody>
          <a:bodyPr rtlCol="0" anchor="ctr"/>
          <a:lstStyle/>
          <a:p>
            <a:pPr algn="ctr"/>
            <a:endParaRPr lang="en-GB"/>
          </a:p>
        </p:txBody>
      </p:sp>
      <p:sp>
        <p:nvSpPr>
          <p:cNvPr id="16" name="Freeform 15"/>
          <p:cNvSpPr/>
          <p:nvPr/>
        </p:nvSpPr>
        <p:spPr>
          <a:xfrm>
            <a:off x="4621417" y="2155608"/>
            <a:ext cx="356348" cy="1091215"/>
          </a:xfrm>
          <a:custGeom>
            <a:avLst/>
            <a:gdLst>
              <a:gd name="connsiteX0" fmla="*/ 125730 w 210604"/>
              <a:gd name="connsiteY0" fmla="*/ 0 h 594360"/>
              <a:gd name="connsiteX1" fmla="*/ 205740 w 210604"/>
              <a:gd name="connsiteY1" fmla="*/ 331470 h 594360"/>
              <a:gd name="connsiteX2" fmla="*/ 0 w 210604"/>
              <a:gd name="connsiteY2" fmla="*/ 594360 h 594360"/>
            </a:gdLst>
            <a:ahLst/>
            <a:cxnLst>
              <a:cxn ang="0">
                <a:pos x="connsiteX0" y="connsiteY0"/>
              </a:cxn>
              <a:cxn ang="0">
                <a:pos x="connsiteX1" y="connsiteY1"/>
              </a:cxn>
              <a:cxn ang="0">
                <a:pos x="connsiteX2" y="connsiteY2"/>
              </a:cxn>
            </a:cxnLst>
            <a:rect l="l" t="t" r="r" b="b"/>
            <a:pathLst>
              <a:path w="210604" h="594360">
                <a:moveTo>
                  <a:pt x="125730" y="0"/>
                </a:moveTo>
                <a:cubicBezTo>
                  <a:pt x="176212" y="116205"/>
                  <a:pt x="226695" y="232410"/>
                  <a:pt x="205740" y="331470"/>
                </a:cubicBezTo>
                <a:cubicBezTo>
                  <a:pt x="184785" y="430530"/>
                  <a:pt x="92392" y="512445"/>
                  <a:pt x="0" y="594360"/>
                </a:cubicBezTo>
              </a:path>
            </a:pathLst>
          </a:custGeom>
          <a:noFill/>
          <a:ln w="76200">
            <a:solidFill>
              <a:schemeClr val="accent1"/>
            </a:solidFill>
          </a:ln>
        </p:spPr>
        <p:txBody>
          <a:bodyPr rtlCol="0" anchor="ctr"/>
          <a:lstStyle/>
          <a:p>
            <a:pPr algn="ctr"/>
            <a:endParaRPr lang="en-GB"/>
          </a:p>
        </p:txBody>
      </p:sp>
      <p:sp>
        <p:nvSpPr>
          <p:cNvPr id="17" name="Freeform 16"/>
          <p:cNvSpPr/>
          <p:nvPr/>
        </p:nvSpPr>
        <p:spPr>
          <a:xfrm>
            <a:off x="4647047" y="3360421"/>
            <a:ext cx="1336558" cy="68580"/>
          </a:xfrm>
          <a:custGeom>
            <a:avLst/>
            <a:gdLst>
              <a:gd name="connsiteX0" fmla="*/ 0 w 1085850"/>
              <a:gd name="connsiteY0" fmla="*/ 0 h 331470"/>
              <a:gd name="connsiteX1" fmla="*/ 445770 w 1085850"/>
              <a:gd name="connsiteY1" fmla="*/ 285750 h 331470"/>
              <a:gd name="connsiteX2" fmla="*/ 1085850 w 1085850"/>
              <a:gd name="connsiteY2" fmla="*/ 331470 h 331470"/>
            </a:gdLst>
            <a:ahLst/>
            <a:cxnLst>
              <a:cxn ang="0">
                <a:pos x="connsiteX0" y="connsiteY0"/>
              </a:cxn>
              <a:cxn ang="0">
                <a:pos x="connsiteX1" y="connsiteY1"/>
              </a:cxn>
              <a:cxn ang="0">
                <a:pos x="connsiteX2" y="connsiteY2"/>
              </a:cxn>
            </a:cxnLst>
            <a:rect l="l" t="t" r="r" b="b"/>
            <a:pathLst>
              <a:path w="1085850" h="331470">
                <a:moveTo>
                  <a:pt x="0" y="0"/>
                </a:moveTo>
                <a:cubicBezTo>
                  <a:pt x="132397" y="115252"/>
                  <a:pt x="264795" y="230505"/>
                  <a:pt x="445770" y="285750"/>
                </a:cubicBezTo>
                <a:cubicBezTo>
                  <a:pt x="626745" y="340995"/>
                  <a:pt x="1059180" y="320040"/>
                  <a:pt x="1085850" y="331470"/>
                </a:cubicBezTo>
              </a:path>
            </a:pathLst>
          </a:custGeom>
          <a:noFill/>
          <a:ln w="76200">
            <a:solidFill>
              <a:schemeClr val="accent1"/>
            </a:solidFill>
          </a:ln>
        </p:spPr>
        <p:txBody>
          <a:bodyPr rtlCol="0" anchor="ctr"/>
          <a:lstStyle/>
          <a:p>
            <a:pPr algn="ctr"/>
            <a:endParaRPr lang="en-GB"/>
          </a:p>
        </p:txBody>
      </p:sp>
      <p:sp>
        <p:nvSpPr>
          <p:cNvPr id="19" name="Freeform 18"/>
          <p:cNvSpPr/>
          <p:nvPr/>
        </p:nvSpPr>
        <p:spPr>
          <a:xfrm>
            <a:off x="4560570" y="3600449"/>
            <a:ext cx="45719" cy="974439"/>
          </a:xfrm>
          <a:custGeom>
            <a:avLst/>
            <a:gdLst>
              <a:gd name="connsiteX0" fmla="*/ 262890 w 368253"/>
              <a:gd name="connsiteY0" fmla="*/ 0 h 845820"/>
              <a:gd name="connsiteX1" fmla="*/ 354330 w 368253"/>
              <a:gd name="connsiteY1" fmla="*/ 457200 h 845820"/>
              <a:gd name="connsiteX2" fmla="*/ 0 w 368253"/>
              <a:gd name="connsiteY2" fmla="*/ 845820 h 845820"/>
            </a:gdLst>
            <a:ahLst/>
            <a:cxnLst>
              <a:cxn ang="0">
                <a:pos x="connsiteX0" y="connsiteY0"/>
              </a:cxn>
              <a:cxn ang="0">
                <a:pos x="connsiteX1" y="connsiteY1"/>
              </a:cxn>
              <a:cxn ang="0">
                <a:pos x="connsiteX2" y="connsiteY2"/>
              </a:cxn>
            </a:cxnLst>
            <a:rect l="l" t="t" r="r" b="b"/>
            <a:pathLst>
              <a:path w="368253" h="845820">
                <a:moveTo>
                  <a:pt x="262890" y="0"/>
                </a:moveTo>
                <a:cubicBezTo>
                  <a:pt x="330517" y="158115"/>
                  <a:pt x="398145" y="316230"/>
                  <a:pt x="354330" y="457200"/>
                </a:cubicBezTo>
                <a:cubicBezTo>
                  <a:pt x="310515" y="598170"/>
                  <a:pt x="155257" y="721995"/>
                  <a:pt x="0" y="845820"/>
                </a:cubicBezTo>
              </a:path>
            </a:pathLst>
          </a:custGeom>
          <a:noFill/>
          <a:ln w="76200">
            <a:solidFill>
              <a:schemeClr val="accent1"/>
            </a:solidFill>
          </a:ln>
        </p:spPr>
        <p:txBody>
          <a:bodyPr rtlCol="0" anchor="ctr"/>
          <a:lstStyle/>
          <a:p>
            <a:pPr algn="ctr"/>
            <a:endParaRPr lang="en-GB"/>
          </a:p>
        </p:txBody>
      </p:sp>
      <p:sp>
        <p:nvSpPr>
          <p:cNvPr id="20" name="Freeform 19"/>
          <p:cNvSpPr/>
          <p:nvPr/>
        </p:nvSpPr>
        <p:spPr>
          <a:xfrm>
            <a:off x="4629902" y="3680460"/>
            <a:ext cx="1605164" cy="1283486"/>
          </a:xfrm>
          <a:custGeom>
            <a:avLst/>
            <a:gdLst>
              <a:gd name="connsiteX0" fmla="*/ 0 w 1680210"/>
              <a:gd name="connsiteY0" fmla="*/ 674370 h 757269"/>
              <a:gd name="connsiteX1" fmla="*/ 914400 w 1680210"/>
              <a:gd name="connsiteY1" fmla="*/ 697230 h 757269"/>
              <a:gd name="connsiteX2" fmla="*/ 1680210 w 1680210"/>
              <a:gd name="connsiteY2" fmla="*/ 0 h 757269"/>
            </a:gdLst>
            <a:ahLst/>
            <a:cxnLst>
              <a:cxn ang="0">
                <a:pos x="connsiteX0" y="connsiteY0"/>
              </a:cxn>
              <a:cxn ang="0">
                <a:pos x="connsiteX1" y="connsiteY1"/>
              </a:cxn>
              <a:cxn ang="0">
                <a:pos x="connsiteX2" y="connsiteY2"/>
              </a:cxn>
            </a:cxnLst>
            <a:rect l="l" t="t" r="r" b="b"/>
            <a:pathLst>
              <a:path w="1680210" h="757269">
                <a:moveTo>
                  <a:pt x="0" y="674370"/>
                </a:moveTo>
                <a:cubicBezTo>
                  <a:pt x="317182" y="741997"/>
                  <a:pt x="634365" y="809625"/>
                  <a:pt x="914400" y="697230"/>
                </a:cubicBezTo>
                <a:cubicBezTo>
                  <a:pt x="1194435" y="584835"/>
                  <a:pt x="1541145" y="87630"/>
                  <a:pt x="1680210" y="0"/>
                </a:cubicBezTo>
              </a:path>
            </a:pathLst>
          </a:custGeom>
          <a:noFill/>
          <a:ln w="76200">
            <a:solidFill>
              <a:schemeClr val="accent1"/>
            </a:solidFill>
          </a:ln>
        </p:spPr>
        <p:txBody>
          <a:bodyPr rtlCol="0" anchor="ctr"/>
          <a:lstStyle/>
          <a:p>
            <a:pPr algn="ctr"/>
            <a:endParaRPr lang="en-GB"/>
          </a:p>
        </p:txBody>
      </p:sp>
      <p:sp>
        <p:nvSpPr>
          <p:cNvPr id="21" name="Freeform 20"/>
          <p:cNvSpPr/>
          <p:nvPr/>
        </p:nvSpPr>
        <p:spPr>
          <a:xfrm>
            <a:off x="3988904" y="3474720"/>
            <a:ext cx="205906" cy="1108710"/>
          </a:xfrm>
          <a:custGeom>
            <a:avLst/>
            <a:gdLst>
              <a:gd name="connsiteX0" fmla="*/ 205906 w 205906"/>
              <a:gd name="connsiteY0" fmla="*/ 0 h 1108710"/>
              <a:gd name="connsiteX1" fmla="*/ 166 w 205906"/>
              <a:gd name="connsiteY1" fmla="*/ 765810 h 1108710"/>
              <a:gd name="connsiteX2" fmla="*/ 171616 w 205906"/>
              <a:gd name="connsiteY2" fmla="*/ 1108710 h 1108710"/>
            </a:gdLst>
            <a:ahLst/>
            <a:cxnLst>
              <a:cxn ang="0">
                <a:pos x="connsiteX0" y="connsiteY0"/>
              </a:cxn>
              <a:cxn ang="0">
                <a:pos x="connsiteX1" y="connsiteY1"/>
              </a:cxn>
              <a:cxn ang="0">
                <a:pos x="connsiteX2" y="connsiteY2"/>
              </a:cxn>
            </a:cxnLst>
            <a:rect l="l" t="t" r="r" b="b"/>
            <a:pathLst>
              <a:path w="205906" h="1108710">
                <a:moveTo>
                  <a:pt x="205906" y="0"/>
                </a:moveTo>
                <a:cubicBezTo>
                  <a:pt x="105893" y="290512"/>
                  <a:pt x="5881" y="581025"/>
                  <a:pt x="166" y="765810"/>
                </a:cubicBezTo>
                <a:cubicBezTo>
                  <a:pt x="-5549" y="950595"/>
                  <a:pt x="137326" y="1057275"/>
                  <a:pt x="171616" y="1108710"/>
                </a:cubicBezTo>
              </a:path>
            </a:pathLst>
          </a:custGeom>
          <a:noFill/>
          <a:ln w="76200">
            <a:solidFill>
              <a:schemeClr val="accent1"/>
            </a:solidFill>
          </a:ln>
        </p:spPr>
        <p:txBody>
          <a:bodyPr rtlCol="0" anchor="ctr"/>
          <a:lstStyle/>
          <a:p>
            <a:pPr algn="ctr"/>
            <a:endParaRPr lang="en-GB"/>
          </a:p>
        </p:txBody>
      </p:sp>
      <p:sp>
        <p:nvSpPr>
          <p:cNvPr id="4" name="TextBox 3">
            <a:extLst>
              <a:ext uri="{FF2B5EF4-FFF2-40B4-BE49-F238E27FC236}">
                <a16:creationId xmlns:a16="http://schemas.microsoft.com/office/drawing/2014/main" id="{6023235C-81FB-49D9-9D06-D79D234BEF6F}"/>
              </a:ext>
            </a:extLst>
          </p:cNvPr>
          <p:cNvSpPr txBox="1"/>
          <p:nvPr/>
        </p:nvSpPr>
        <p:spPr>
          <a:xfrm>
            <a:off x="3978693" y="2701215"/>
            <a:ext cx="309700" cy="369332"/>
          </a:xfrm>
          <a:prstGeom prst="rect">
            <a:avLst/>
          </a:prstGeom>
          <a:solidFill>
            <a:schemeClr val="bg2"/>
          </a:solidFill>
        </p:spPr>
        <p:txBody>
          <a:bodyPr wrap="none" rtlCol="0">
            <a:spAutoFit/>
          </a:bodyPr>
          <a:lstStyle/>
          <a:p>
            <a:r>
              <a:rPr lang="en-GB" dirty="0"/>
              <a:t>1</a:t>
            </a:r>
          </a:p>
        </p:txBody>
      </p:sp>
      <p:sp>
        <p:nvSpPr>
          <p:cNvPr id="22" name="TextBox 21">
            <a:extLst>
              <a:ext uri="{FF2B5EF4-FFF2-40B4-BE49-F238E27FC236}">
                <a16:creationId xmlns:a16="http://schemas.microsoft.com/office/drawing/2014/main" id="{BF6B66CC-A337-4969-A3BA-B947A216A4A0}"/>
              </a:ext>
            </a:extLst>
          </p:cNvPr>
          <p:cNvSpPr txBox="1"/>
          <p:nvPr/>
        </p:nvSpPr>
        <p:spPr>
          <a:xfrm>
            <a:off x="4670141" y="2687757"/>
            <a:ext cx="309700" cy="369332"/>
          </a:xfrm>
          <a:prstGeom prst="rect">
            <a:avLst/>
          </a:prstGeom>
          <a:solidFill>
            <a:schemeClr val="bg2"/>
          </a:solidFill>
        </p:spPr>
        <p:txBody>
          <a:bodyPr wrap="none" rtlCol="0">
            <a:spAutoFit/>
          </a:bodyPr>
          <a:lstStyle/>
          <a:p>
            <a:r>
              <a:rPr lang="en-GB" dirty="0"/>
              <a:t>2</a:t>
            </a:r>
          </a:p>
        </p:txBody>
      </p:sp>
      <p:sp>
        <p:nvSpPr>
          <p:cNvPr id="23" name="TextBox 22">
            <a:extLst>
              <a:ext uri="{FF2B5EF4-FFF2-40B4-BE49-F238E27FC236}">
                <a16:creationId xmlns:a16="http://schemas.microsoft.com/office/drawing/2014/main" id="{3FF1FBCE-23C2-4828-83B4-F186DD8C3A61}"/>
              </a:ext>
            </a:extLst>
          </p:cNvPr>
          <p:cNvSpPr txBox="1"/>
          <p:nvPr/>
        </p:nvSpPr>
        <p:spPr>
          <a:xfrm>
            <a:off x="5663168" y="2540319"/>
            <a:ext cx="309700" cy="369332"/>
          </a:xfrm>
          <a:prstGeom prst="rect">
            <a:avLst/>
          </a:prstGeom>
          <a:solidFill>
            <a:schemeClr val="bg2"/>
          </a:solidFill>
        </p:spPr>
        <p:txBody>
          <a:bodyPr wrap="none" rtlCol="0">
            <a:spAutoFit/>
          </a:bodyPr>
          <a:lstStyle/>
          <a:p>
            <a:r>
              <a:rPr lang="en-GB" dirty="0"/>
              <a:t>3</a:t>
            </a:r>
          </a:p>
        </p:txBody>
      </p:sp>
      <p:sp>
        <p:nvSpPr>
          <p:cNvPr id="24" name="TextBox 23">
            <a:extLst>
              <a:ext uri="{FF2B5EF4-FFF2-40B4-BE49-F238E27FC236}">
                <a16:creationId xmlns:a16="http://schemas.microsoft.com/office/drawing/2014/main" id="{E5F33C27-4B3C-4401-9663-6D788CAF6D62}"/>
              </a:ext>
            </a:extLst>
          </p:cNvPr>
          <p:cNvSpPr txBox="1"/>
          <p:nvPr/>
        </p:nvSpPr>
        <p:spPr>
          <a:xfrm>
            <a:off x="3913140" y="3832580"/>
            <a:ext cx="309700" cy="369332"/>
          </a:xfrm>
          <a:prstGeom prst="rect">
            <a:avLst/>
          </a:prstGeom>
          <a:solidFill>
            <a:schemeClr val="bg2"/>
          </a:solidFill>
        </p:spPr>
        <p:txBody>
          <a:bodyPr wrap="none" rtlCol="0">
            <a:spAutoFit/>
          </a:bodyPr>
          <a:lstStyle/>
          <a:p>
            <a:r>
              <a:rPr lang="en-GB" dirty="0"/>
              <a:t>4</a:t>
            </a:r>
          </a:p>
        </p:txBody>
      </p:sp>
      <p:sp>
        <p:nvSpPr>
          <p:cNvPr id="26" name="TextBox 25">
            <a:extLst>
              <a:ext uri="{FF2B5EF4-FFF2-40B4-BE49-F238E27FC236}">
                <a16:creationId xmlns:a16="http://schemas.microsoft.com/office/drawing/2014/main" id="{6B5F7065-5DCC-4B0E-B36C-B51DE6BCF879}"/>
              </a:ext>
            </a:extLst>
          </p:cNvPr>
          <p:cNvSpPr txBox="1"/>
          <p:nvPr/>
        </p:nvSpPr>
        <p:spPr>
          <a:xfrm>
            <a:off x="5889578" y="3931920"/>
            <a:ext cx="309700" cy="369332"/>
          </a:xfrm>
          <a:prstGeom prst="rect">
            <a:avLst/>
          </a:prstGeom>
          <a:solidFill>
            <a:schemeClr val="bg2"/>
          </a:solidFill>
        </p:spPr>
        <p:txBody>
          <a:bodyPr wrap="none" rtlCol="0">
            <a:spAutoFit/>
          </a:bodyPr>
          <a:lstStyle/>
          <a:p>
            <a:r>
              <a:rPr lang="en-GB" dirty="0"/>
              <a:t>6</a:t>
            </a:r>
          </a:p>
        </p:txBody>
      </p:sp>
      <p:sp>
        <p:nvSpPr>
          <p:cNvPr id="25" name="TextBox 24">
            <a:extLst>
              <a:ext uri="{FF2B5EF4-FFF2-40B4-BE49-F238E27FC236}">
                <a16:creationId xmlns:a16="http://schemas.microsoft.com/office/drawing/2014/main" id="{FEA014CF-5950-421C-B927-EB9F0DD83DFA}"/>
              </a:ext>
            </a:extLst>
          </p:cNvPr>
          <p:cNvSpPr txBox="1"/>
          <p:nvPr/>
        </p:nvSpPr>
        <p:spPr>
          <a:xfrm>
            <a:off x="4580980" y="3843242"/>
            <a:ext cx="309700" cy="369332"/>
          </a:xfrm>
          <a:prstGeom prst="rect">
            <a:avLst/>
          </a:prstGeom>
          <a:solidFill>
            <a:schemeClr val="bg2"/>
          </a:solidFill>
        </p:spPr>
        <p:txBody>
          <a:bodyPr wrap="none" rtlCol="0">
            <a:spAutoFit/>
          </a:bodyPr>
          <a:lstStyle/>
          <a:p>
            <a:r>
              <a:rPr lang="en-GB" dirty="0"/>
              <a:t>5</a:t>
            </a:r>
          </a:p>
        </p:txBody>
      </p:sp>
      <p:sp>
        <p:nvSpPr>
          <p:cNvPr id="27" name="TextBox 26">
            <a:extLst>
              <a:ext uri="{FF2B5EF4-FFF2-40B4-BE49-F238E27FC236}">
                <a16:creationId xmlns:a16="http://schemas.microsoft.com/office/drawing/2014/main" id="{CBF54297-86E0-4C2E-993D-AC62A98A0387}"/>
              </a:ext>
            </a:extLst>
          </p:cNvPr>
          <p:cNvSpPr txBox="1"/>
          <p:nvPr/>
        </p:nvSpPr>
        <p:spPr>
          <a:xfrm>
            <a:off x="5096365" y="3283508"/>
            <a:ext cx="309700" cy="369332"/>
          </a:xfrm>
          <a:prstGeom prst="rect">
            <a:avLst/>
          </a:prstGeom>
          <a:solidFill>
            <a:schemeClr val="bg2"/>
          </a:solidFill>
        </p:spPr>
        <p:txBody>
          <a:bodyPr wrap="none" rtlCol="0">
            <a:spAutoFit/>
          </a:bodyPr>
          <a:lstStyle/>
          <a:p>
            <a:r>
              <a:rPr lang="en-GB" dirty="0"/>
              <a:t>7</a:t>
            </a:r>
          </a:p>
        </p:txBody>
      </p:sp>
      <p:sp>
        <p:nvSpPr>
          <p:cNvPr id="29" name="Freeform 14">
            <a:extLst>
              <a:ext uri="{FF2B5EF4-FFF2-40B4-BE49-F238E27FC236}">
                <a16:creationId xmlns:a16="http://schemas.microsoft.com/office/drawing/2014/main" id="{86FE6A5C-FC45-4CF6-92DE-BAC4E6A66A60}"/>
              </a:ext>
            </a:extLst>
          </p:cNvPr>
          <p:cNvSpPr/>
          <p:nvPr/>
        </p:nvSpPr>
        <p:spPr>
          <a:xfrm>
            <a:off x="4090031" y="2023110"/>
            <a:ext cx="540907" cy="1154430"/>
          </a:xfrm>
          <a:custGeom>
            <a:avLst/>
            <a:gdLst>
              <a:gd name="connsiteX0" fmla="*/ 335054 w 335054"/>
              <a:gd name="connsiteY0" fmla="*/ 0 h 822960"/>
              <a:gd name="connsiteX1" fmla="*/ 3584 w 335054"/>
              <a:gd name="connsiteY1" fmla="*/ 434340 h 822960"/>
              <a:gd name="connsiteX2" fmla="*/ 163604 w 335054"/>
              <a:gd name="connsiteY2" fmla="*/ 822960 h 822960"/>
            </a:gdLst>
            <a:ahLst/>
            <a:cxnLst>
              <a:cxn ang="0">
                <a:pos x="connsiteX0" y="connsiteY0"/>
              </a:cxn>
              <a:cxn ang="0">
                <a:pos x="connsiteX1" y="connsiteY1"/>
              </a:cxn>
              <a:cxn ang="0">
                <a:pos x="connsiteX2" y="connsiteY2"/>
              </a:cxn>
            </a:cxnLst>
            <a:rect l="l" t="t" r="r" b="b"/>
            <a:pathLst>
              <a:path w="335054" h="822960">
                <a:moveTo>
                  <a:pt x="335054" y="0"/>
                </a:moveTo>
                <a:cubicBezTo>
                  <a:pt x="183606" y="148590"/>
                  <a:pt x="32159" y="297180"/>
                  <a:pt x="3584" y="434340"/>
                </a:cubicBezTo>
                <a:cubicBezTo>
                  <a:pt x="-24991" y="571500"/>
                  <a:pt x="125504" y="742950"/>
                  <a:pt x="163604" y="822960"/>
                </a:cubicBezTo>
              </a:path>
            </a:pathLst>
          </a:custGeom>
          <a:noFill/>
          <a:ln w="76200">
            <a:solidFill>
              <a:schemeClr val="accent1"/>
            </a:solidFill>
          </a:ln>
        </p:spPr>
        <p:txBody>
          <a:bodyPr rtlCol="0" anchor="ctr"/>
          <a:lstStyle/>
          <a:p>
            <a:pPr algn="ctr"/>
            <a:endParaRPr lang="en-GB"/>
          </a:p>
        </p:txBody>
      </p:sp>
      <p:sp>
        <p:nvSpPr>
          <p:cNvPr id="30" name="Freeform 15">
            <a:extLst>
              <a:ext uri="{FF2B5EF4-FFF2-40B4-BE49-F238E27FC236}">
                <a16:creationId xmlns:a16="http://schemas.microsoft.com/office/drawing/2014/main" id="{A022CB39-CD69-4EA1-9FF8-6E78FC538F0D}"/>
              </a:ext>
            </a:extLst>
          </p:cNvPr>
          <p:cNvSpPr/>
          <p:nvPr/>
        </p:nvSpPr>
        <p:spPr>
          <a:xfrm>
            <a:off x="4630938" y="2155608"/>
            <a:ext cx="356348" cy="1091215"/>
          </a:xfrm>
          <a:custGeom>
            <a:avLst/>
            <a:gdLst>
              <a:gd name="connsiteX0" fmla="*/ 125730 w 210604"/>
              <a:gd name="connsiteY0" fmla="*/ 0 h 594360"/>
              <a:gd name="connsiteX1" fmla="*/ 205740 w 210604"/>
              <a:gd name="connsiteY1" fmla="*/ 331470 h 594360"/>
              <a:gd name="connsiteX2" fmla="*/ 0 w 210604"/>
              <a:gd name="connsiteY2" fmla="*/ 594360 h 594360"/>
            </a:gdLst>
            <a:ahLst/>
            <a:cxnLst>
              <a:cxn ang="0">
                <a:pos x="connsiteX0" y="connsiteY0"/>
              </a:cxn>
              <a:cxn ang="0">
                <a:pos x="connsiteX1" y="connsiteY1"/>
              </a:cxn>
              <a:cxn ang="0">
                <a:pos x="connsiteX2" y="connsiteY2"/>
              </a:cxn>
            </a:cxnLst>
            <a:rect l="l" t="t" r="r" b="b"/>
            <a:pathLst>
              <a:path w="210604" h="594360">
                <a:moveTo>
                  <a:pt x="125730" y="0"/>
                </a:moveTo>
                <a:cubicBezTo>
                  <a:pt x="176212" y="116205"/>
                  <a:pt x="226695" y="232410"/>
                  <a:pt x="205740" y="331470"/>
                </a:cubicBezTo>
                <a:cubicBezTo>
                  <a:pt x="184785" y="430530"/>
                  <a:pt x="92392" y="512445"/>
                  <a:pt x="0" y="594360"/>
                </a:cubicBezTo>
              </a:path>
            </a:pathLst>
          </a:custGeom>
          <a:noFill/>
          <a:ln w="76200">
            <a:solidFill>
              <a:schemeClr val="accent1"/>
            </a:solidFill>
          </a:ln>
        </p:spPr>
        <p:txBody>
          <a:bodyPr rtlCol="0" anchor="ctr"/>
          <a:lstStyle/>
          <a:p>
            <a:pPr algn="ctr"/>
            <a:endParaRPr lang="en-GB"/>
          </a:p>
        </p:txBody>
      </p:sp>
      <p:sp>
        <p:nvSpPr>
          <p:cNvPr id="28" name="Freeform 13">
            <a:extLst>
              <a:ext uri="{FF2B5EF4-FFF2-40B4-BE49-F238E27FC236}">
                <a16:creationId xmlns:a16="http://schemas.microsoft.com/office/drawing/2014/main" id="{5B56D55E-B16F-49F4-84C9-F66FD425A1F4}"/>
              </a:ext>
            </a:extLst>
          </p:cNvPr>
          <p:cNvSpPr/>
          <p:nvPr/>
        </p:nvSpPr>
        <p:spPr>
          <a:xfrm>
            <a:off x="4987286" y="2023110"/>
            <a:ext cx="1154430" cy="1165860"/>
          </a:xfrm>
          <a:custGeom>
            <a:avLst/>
            <a:gdLst>
              <a:gd name="connsiteX0" fmla="*/ 0 w 1154430"/>
              <a:gd name="connsiteY0" fmla="*/ 0 h 1165860"/>
              <a:gd name="connsiteX1" fmla="*/ 788670 w 1154430"/>
              <a:gd name="connsiteY1" fmla="*/ 251460 h 1165860"/>
              <a:gd name="connsiteX2" fmla="*/ 1154430 w 1154430"/>
              <a:gd name="connsiteY2" fmla="*/ 1165860 h 1165860"/>
            </a:gdLst>
            <a:ahLst/>
            <a:cxnLst>
              <a:cxn ang="0">
                <a:pos x="connsiteX0" y="connsiteY0"/>
              </a:cxn>
              <a:cxn ang="0">
                <a:pos x="connsiteX1" y="connsiteY1"/>
              </a:cxn>
              <a:cxn ang="0">
                <a:pos x="connsiteX2" y="connsiteY2"/>
              </a:cxn>
            </a:cxnLst>
            <a:rect l="l" t="t" r="r" b="b"/>
            <a:pathLst>
              <a:path w="1154430" h="1165860">
                <a:moveTo>
                  <a:pt x="0" y="0"/>
                </a:moveTo>
                <a:cubicBezTo>
                  <a:pt x="298132" y="28575"/>
                  <a:pt x="596265" y="57150"/>
                  <a:pt x="788670" y="251460"/>
                </a:cubicBezTo>
                <a:cubicBezTo>
                  <a:pt x="981075" y="445770"/>
                  <a:pt x="1067752" y="805815"/>
                  <a:pt x="1154430" y="1165860"/>
                </a:cubicBezTo>
              </a:path>
            </a:pathLst>
          </a:custGeom>
          <a:noFill/>
          <a:ln w="76200">
            <a:solidFill>
              <a:schemeClr val="accent1"/>
            </a:solidFill>
          </a:ln>
        </p:spPr>
        <p:txBody>
          <a:bodyPr rtlCol="0" anchor="ctr"/>
          <a:lstStyle/>
          <a:p>
            <a:pPr algn="ctr"/>
            <a:endParaRPr lang="en-GB"/>
          </a:p>
        </p:txBody>
      </p:sp>
      <p:sp>
        <p:nvSpPr>
          <p:cNvPr id="31" name="Freeform 16">
            <a:extLst>
              <a:ext uri="{FF2B5EF4-FFF2-40B4-BE49-F238E27FC236}">
                <a16:creationId xmlns:a16="http://schemas.microsoft.com/office/drawing/2014/main" id="{E3B47433-F43C-4A2E-940C-2D4B5979E88A}"/>
              </a:ext>
            </a:extLst>
          </p:cNvPr>
          <p:cNvSpPr/>
          <p:nvPr/>
        </p:nvSpPr>
        <p:spPr>
          <a:xfrm>
            <a:off x="4656568" y="3360421"/>
            <a:ext cx="1336558" cy="68580"/>
          </a:xfrm>
          <a:custGeom>
            <a:avLst/>
            <a:gdLst>
              <a:gd name="connsiteX0" fmla="*/ 0 w 1085850"/>
              <a:gd name="connsiteY0" fmla="*/ 0 h 331470"/>
              <a:gd name="connsiteX1" fmla="*/ 445770 w 1085850"/>
              <a:gd name="connsiteY1" fmla="*/ 285750 h 331470"/>
              <a:gd name="connsiteX2" fmla="*/ 1085850 w 1085850"/>
              <a:gd name="connsiteY2" fmla="*/ 331470 h 331470"/>
            </a:gdLst>
            <a:ahLst/>
            <a:cxnLst>
              <a:cxn ang="0">
                <a:pos x="connsiteX0" y="connsiteY0"/>
              </a:cxn>
              <a:cxn ang="0">
                <a:pos x="connsiteX1" y="connsiteY1"/>
              </a:cxn>
              <a:cxn ang="0">
                <a:pos x="connsiteX2" y="connsiteY2"/>
              </a:cxn>
            </a:cxnLst>
            <a:rect l="l" t="t" r="r" b="b"/>
            <a:pathLst>
              <a:path w="1085850" h="331470">
                <a:moveTo>
                  <a:pt x="0" y="0"/>
                </a:moveTo>
                <a:cubicBezTo>
                  <a:pt x="132397" y="115252"/>
                  <a:pt x="264795" y="230505"/>
                  <a:pt x="445770" y="285750"/>
                </a:cubicBezTo>
                <a:cubicBezTo>
                  <a:pt x="626745" y="340995"/>
                  <a:pt x="1059180" y="320040"/>
                  <a:pt x="1085850" y="331470"/>
                </a:cubicBezTo>
              </a:path>
            </a:pathLst>
          </a:custGeom>
          <a:noFill/>
          <a:ln w="76200">
            <a:solidFill>
              <a:schemeClr val="accent1"/>
            </a:solidFill>
          </a:ln>
        </p:spPr>
        <p:txBody>
          <a:bodyPr rtlCol="0" anchor="ctr"/>
          <a:lstStyle/>
          <a:p>
            <a:pPr algn="ctr"/>
            <a:endParaRPr lang="en-GB"/>
          </a:p>
        </p:txBody>
      </p:sp>
      <p:sp>
        <p:nvSpPr>
          <p:cNvPr id="34" name="Freeform 20">
            <a:extLst>
              <a:ext uri="{FF2B5EF4-FFF2-40B4-BE49-F238E27FC236}">
                <a16:creationId xmlns:a16="http://schemas.microsoft.com/office/drawing/2014/main" id="{979E38E5-B4BD-4B5C-A069-96CA82CBCD5F}"/>
              </a:ext>
            </a:extLst>
          </p:cNvPr>
          <p:cNvSpPr/>
          <p:nvPr/>
        </p:nvSpPr>
        <p:spPr>
          <a:xfrm>
            <a:off x="3998425" y="3474720"/>
            <a:ext cx="205906" cy="1108710"/>
          </a:xfrm>
          <a:custGeom>
            <a:avLst/>
            <a:gdLst>
              <a:gd name="connsiteX0" fmla="*/ 205906 w 205906"/>
              <a:gd name="connsiteY0" fmla="*/ 0 h 1108710"/>
              <a:gd name="connsiteX1" fmla="*/ 166 w 205906"/>
              <a:gd name="connsiteY1" fmla="*/ 765810 h 1108710"/>
              <a:gd name="connsiteX2" fmla="*/ 171616 w 205906"/>
              <a:gd name="connsiteY2" fmla="*/ 1108710 h 1108710"/>
            </a:gdLst>
            <a:ahLst/>
            <a:cxnLst>
              <a:cxn ang="0">
                <a:pos x="connsiteX0" y="connsiteY0"/>
              </a:cxn>
              <a:cxn ang="0">
                <a:pos x="connsiteX1" y="connsiteY1"/>
              </a:cxn>
              <a:cxn ang="0">
                <a:pos x="connsiteX2" y="connsiteY2"/>
              </a:cxn>
            </a:cxnLst>
            <a:rect l="l" t="t" r="r" b="b"/>
            <a:pathLst>
              <a:path w="205906" h="1108710">
                <a:moveTo>
                  <a:pt x="205906" y="0"/>
                </a:moveTo>
                <a:cubicBezTo>
                  <a:pt x="105893" y="290512"/>
                  <a:pt x="5881" y="581025"/>
                  <a:pt x="166" y="765810"/>
                </a:cubicBezTo>
                <a:cubicBezTo>
                  <a:pt x="-5549" y="950595"/>
                  <a:pt x="137326" y="1057275"/>
                  <a:pt x="171616" y="1108710"/>
                </a:cubicBezTo>
              </a:path>
            </a:pathLst>
          </a:custGeom>
          <a:noFill/>
          <a:ln w="76200">
            <a:solidFill>
              <a:schemeClr val="accent1"/>
            </a:solidFill>
          </a:ln>
        </p:spPr>
        <p:txBody>
          <a:bodyPr rtlCol="0" anchor="ctr"/>
          <a:lstStyle/>
          <a:p>
            <a:pPr algn="ctr"/>
            <a:endParaRPr lang="en-GB"/>
          </a:p>
        </p:txBody>
      </p:sp>
      <p:sp>
        <p:nvSpPr>
          <p:cNvPr id="32" name="Freeform 18">
            <a:extLst>
              <a:ext uri="{FF2B5EF4-FFF2-40B4-BE49-F238E27FC236}">
                <a16:creationId xmlns:a16="http://schemas.microsoft.com/office/drawing/2014/main" id="{1CE818EA-3A1C-4946-92B7-683651CDCE7B}"/>
              </a:ext>
            </a:extLst>
          </p:cNvPr>
          <p:cNvSpPr/>
          <p:nvPr/>
        </p:nvSpPr>
        <p:spPr>
          <a:xfrm>
            <a:off x="4570091" y="3600449"/>
            <a:ext cx="45719" cy="974439"/>
          </a:xfrm>
          <a:custGeom>
            <a:avLst/>
            <a:gdLst>
              <a:gd name="connsiteX0" fmla="*/ 262890 w 368253"/>
              <a:gd name="connsiteY0" fmla="*/ 0 h 845820"/>
              <a:gd name="connsiteX1" fmla="*/ 354330 w 368253"/>
              <a:gd name="connsiteY1" fmla="*/ 457200 h 845820"/>
              <a:gd name="connsiteX2" fmla="*/ 0 w 368253"/>
              <a:gd name="connsiteY2" fmla="*/ 845820 h 845820"/>
            </a:gdLst>
            <a:ahLst/>
            <a:cxnLst>
              <a:cxn ang="0">
                <a:pos x="connsiteX0" y="connsiteY0"/>
              </a:cxn>
              <a:cxn ang="0">
                <a:pos x="connsiteX1" y="connsiteY1"/>
              </a:cxn>
              <a:cxn ang="0">
                <a:pos x="connsiteX2" y="connsiteY2"/>
              </a:cxn>
            </a:cxnLst>
            <a:rect l="l" t="t" r="r" b="b"/>
            <a:pathLst>
              <a:path w="368253" h="845820">
                <a:moveTo>
                  <a:pt x="262890" y="0"/>
                </a:moveTo>
                <a:cubicBezTo>
                  <a:pt x="330517" y="158115"/>
                  <a:pt x="398145" y="316230"/>
                  <a:pt x="354330" y="457200"/>
                </a:cubicBezTo>
                <a:cubicBezTo>
                  <a:pt x="310515" y="598170"/>
                  <a:pt x="155257" y="721995"/>
                  <a:pt x="0" y="845820"/>
                </a:cubicBezTo>
              </a:path>
            </a:pathLst>
          </a:custGeom>
          <a:noFill/>
          <a:ln w="76200">
            <a:solidFill>
              <a:schemeClr val="accent1"/>
            </a:solidFill>
          </a:ln>
        </p:spPr>
        <p:txBody>
          <a:bodyPr rtlCol="0" anchor="ctr"/>
          <a:lstStyle/>
          <a:p>
            <a:pPr algn="ctr"/>
            <a:endParaRPr lang="en-GB"/>
          </a:p>
        </p:txBody>
      </p:sp>
      <p:sp>
        <p:nvSpPr>
          <p:cNvPr id="33" name="Freeform 19">
            <a:extLst>
              <a:ext uri="{FF2B5EF4-FFF2-40B4-BE49-F238E27FC236}">
                <a16:creationId xmlns:a16="http://schemas.microsoft.com/office/drawing/2014/main" id="{E8234EDE-D0E1-42B0-A5B8-4E85C86B1264}"/>
              </a:ext>
            </a:extLst>
          </p:cNvPr>
          <p:cNvSpPr/>
          <p:nvPr/>
        </p:nvSpPr>
        <p:spPr>
          <a:xfrm>
            <a:off x="4639423" y="3680460"/>
            <a:ext cx="1605164" cy="1283486"/>
          </a:xfrm>
          <a:custGeom>
            <a:avLst/>
            <a:gdLst>
              <a:gd name="connsiteX0" fmla="*/ 0 w 1680210"/>
              <a:gd name="connsiteY0" fmla="*/ 674370 h 757269"/>
              <a:gd name="connsiteX1" fmla="*/ 914400 w 1680210"/>
              <a:gd name="connsiteY1" fmla="*/ 697230 h 757269"/>
              <a:gd name="connsiteX2" fmla="*/ 1680210 w 1680210"/>
              <a:gd name="connsiteY2" fmla="*/ 0 h 757269"/>
            </a:gdLst>
            <a:ahLst/>
            <a:cxnLst>
              <a:cxn ang="0">
                <a:pos x="connsiteX0" y="connsiteY0"/>
              </a:cxn>
              <a:cxn ang="0">
                <a:pos x="connsiteX1" y="connsiteY1"/>
              </a:cxn>
              <a:cxn ang="0">
                <a:pos x="connsiteX2" y="connsiteY2"/>
              </a:cxn>
            </a:cxnLst>
            <a:rect l="l" t="t" r="r" b="b"/>
            <a:pathLst>
              <a:path w="1680210" h="757269">
                <a:moveTo>
                  <a:pt x="0" y="674370"/>
                </a:moveTo>
                <a:cubicBezTo>
                  <a:pt x="317182" y="741997"/>
                  <a:pt x="634365" y="809625"/>
                  <a:pt x="914400" y="697230"/>
                </a:cubicBezTo>
                <a:cubicBezTo>
                  <a:pt x="1194435" y="584835"/>
                  <a:pt x="1541145" y="87630"/>
                  <a:pt x="1680210" y="0"/>
                </a:cubicBezTo>
              </a:path>
            </a:pathLst>
          </a:custGeom>
          <a:noFill/>
          <a:ln w="76200">
            <a:solidFill>
              <a:schemeClr val="accent1"/>
            </a:solidFill>
          </a:ln>
        </p:spPr>
        <p:txBody>
          <a:bodyPr rtlCol="0" anchor="ctr"/>
          <a:lstStyle/>
          <a:p>
            <a:pPr algn="ctr"/>
            <a:endParaRPr lang="en-GB"/>
          </a:p>
        </p:txBody>
      </p:sp>
    </p:spTree>
    <p:extLst>
      <p:ext uri="{BB962C8B-B14F-4D97-AF65-F5344CB8AC3E}">
        <p14:creationId xmlns:p14="http://schemas.microsoft.com/office/powerpoint/2010/main" val="4259691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026"/>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614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7"/>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6"/>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8"/>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14"/>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8"/>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16"/>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0"/>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15"/>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29"/>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21"/>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34"/>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19"/>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32"/>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20"/>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33"/>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grpId="0" nodeType="clickEffect">
                                  <p:stCondLst>
                                    <p:cond delay="0"/>
                                  </p:stCondLst>
                                  <p:childTnLst>
                                    <p:set>
                                      <p:cBhvr>
                                        <p:cTn id="92" dur="1" fill="hold">
                                          <p:stCondLst>
                                            <p:cond delay="0"/>
                                          </p:stCondLst>
                                        </p:cTn>
                                        <p:tgtEl>
                                          <p:spTgt spid="17"/>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P spid="7" grpId="0" animBg="1"/>
      <p:bldP spid="8" grpId="0" animBg="1"/>
      <p:bldP spid="14" grpId="0" animBg="1"/>
      <p:bldP spid="15" grpId="0" animBg="1"/>
      <p:bldP spid="16" grpId="0" animBg="1"/>
      <p:bldP spid="17" grpId="0" animBg="1"/>
      <p:bldP spid="19" grpId="0" animBg="1"/>
      <p:bldP spid="20" grpId="0" animBg="1"/>
      <p:bldP spid="21" grpId="0" animBg="1"/>
      <p:bldP spid="4" grpId="0" animBg="1"/>
      <p:bldP spid="22" grpId="0" animBg="1"/>
      <p:bldP spid="23" grpId="0" animBg="1"/>
      <p:bldP spid="24" grpId="0" animBg="1"/>
      <p:bldP spid="26" grpId="0" animBg="1"/>
      <p:bldP spid="25" grpId="0" animBg="1"/>
      <p:bldP spid="27" grpId="0" animBg="1"/>
      <p:bldP spid="29" grpId="0" animBg="1"/>
      <p:bldP spid="30" grpId="0" animBg="1"/>
      <p:bldP spid="28" grpId="0" animBg="1"/>
      <p:bldP spid="31" grpId="0" animBg="1"/>
      <p:bldP spid="34" grpId="0" animBg="1"/>
      <p:bldP spid="32" grpId="0" animBg="1"/>
      <p:bldP spid="33"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6" name="Picture 6" descr="Related image">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0105" y="1647874"/>
            <a:ext cx="4518660" cy="361153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GB" dirty="0"/>
              <a:t>Solving the Königsberg Bridge Problem</a:t>
            </a:r>
          </a:p>
        </p:txBody>
      </p:sp>
      <p:sp>
        <p:nvSpPr>
          <p:cNvPr id="11" name="Freeform 10"/>
          <p:cNvSpPr/>
          <p:nvPr/>
        </p:nvSpPr>
        <p:spPr>
          <a:xfrm>
            <a:off x="5703570" y="2201329"/>
            <a:ext cx="1051560" cy="1124801"/>
          </a:xfrm>
          <a:custGeom>
            <a:avLst/>
            <a:gdLst>
              <a:gd name="connsiteX0" fmla="*/ 0 w 1051560"/>
              <a:gd name="connsiteY0" fmla="*/ 16091 h 1124801"/>
              <a:gd name="connsiteX1" fmla="*/ 685800 w 1051560"/>
              <a:gd name="connsiteY1" fmla="*/ 153251 h 1124801"/>
              <a:gd name="connsiteX2" fmla="*/ 1051560 w 1051560"/>
              <a:gd name="connsiteY2" fmla="*/ 1124801 h 1124801"/>
            </a:gdLst>
            <a:ahLst/>
            <a:cxnLst>
              <a:cxn ang="0">
                <a:pos x="connsiteX0" y="connsiteY0"/>
              </a:cxn>
              <a:cxn ang="0">
                <a:pos x="connsiteX1" y="connsiteY1"/>
              </a:cxn>
              <a:cxn ang="0">
                <a:pos x="connsiteX2" y="connsiteY2"/>
              </a:cxn>
            </a:cxnLst>
            <a:rect l="l" t="t" r="r" b="b"/>
            <a:pathLst>
              <a:path w="1051560" h="1124801">
                <a:moveTo>
                  <a:pt x="0" y="16091"/>
                </a:moveTo>
                <a:cubicBezTo>
                  <a:pt x="255270" y="-7722"/>
                  <a:pt x="510540" y="-31534"/>
                  <a:pt x="685800" y="153251"/>
                </a:cubicBezTo>
                <a:cubicBezTo>
                  <a:pt x="861060" y="338036"/>
                  <a:pt x="1051560" y="1124801"/>
                  <a:pt x="1051560" y="1124801"/>
                </a:cubicBezTo>
              </a:path>
            </a:pathLst>
          </a:custGeom>
          <a:noFill/>
        </p:spPr>
        <p:txBody>
          <a:bodyPr rtlCol="0" anchor="ctr"/>
          <a:lstStyle/>
          <a:p>
            <a:pPr algn="ctr"/>
            <a:endParaRPr lang="en-GB"/>
          </a:p>
        </p:txBody>
      </p:sp>
      <p:sp>
        <p:nvSpPr>
          <p:cNvPr id="12" name="Freeform 11"/>
          <p:cNvSpPr/>
          <p:nvPr/>
        </p:nvSpPr>
        <p:spPr>
          <a:xfrm>
            <a:off x="4924825" y="2308860"/>
            <a:ext cx="115805" cy="712046"/>
          </a:xfrm>
          <a:custGeom>
            <a:avLst/>
            <a:gdLst>
              <a:gd name="connsiteX0" fmla="*/ 115805 w 115805"/>
              <a:gd name="connsiteY0" fmla="*/ 0 h 712046"/>
              <a:gd name="connsiteX1" fmla="*/ 12935 w 115805"/>
              <a:gd name="connsiteY1" fmla="*/ 662940 h 712046"/>
              <a:gd name="connsiteX2" fmla="*/ 1505 w 115805"/>
              <a:gd name="connsiteY2" fmla="*/ 662940 h 712046"/>
            </a:gdLst>
            <a:ahLst/>
            <a:cxnLst>
              <a:cxn ang="0">
                <a:pos x="connsiteX0" y="connsiteY0"/>
              </a:cxn>
              <a:cxn ang="0">
                <a:pos x="connsiteX1" y="connsiteY1"/>
              </a:cxn>
              <a:cxn ang="0">
                <a:pos x="connsiteX2" y="connsiteY2"/>
              </a:cxn>
            </a:cxnLst>
            <a:rect l="l" t="t" r="r" b="b"/>
            <a:pathLst>
              <a:path w="115805" h="712046">
                <a:moveTo>
                  <a:pt x="115805" y="0"/>
                </a:moveTo>
                <a:cubicBezTo>
                  <a:pt x="72942" y="276225"/>
                  <a:pt x="31985" y="552450"/>
                  <a:pt x="12935" y="662940"/>
                </a:cubicBezTo>
                <a:cubicBezTo>
                  <a:pt x="-6115" y="773430"/>
                  <a:pt x="1505" y="662940"/>
                  <a:pt x="1505" y="662940"/>
                </a:cubicBezTo>
              </a:path>
            </a:pathLst>
          </a:custGeom>
          <a:noFill/>
        </p:spPr>
        <p:txBody>
          <a:bodyPr rtlCol="0" anchor="ctr"/>
          <a:lstStyle/>
          <a:p>
            <a:pPr algn="ctr"/>
            <a:endParaRPr lang="en-GB"/>
          </a:p>
        </p:txBody>
      </p:sp>
      <p:pic>
        <p:nvPicPr>
          <p:cNvPr id="5124" name="Picture 4" descr="Image result for konigsberg bridge problem">
            <a:hlinkClick r:id="rId5"/>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39938" y="1093019"/>
            <a:ext cx="2235175" cy="254529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2603825" y="1726728"/>
            <a:ext cx="346570" cy="369332"/>
          </a:xfrm>
          <a:prstGeom prst="rect">
            <a:avLst/>
          </a:prstGeom>
          <a:noFill/>
        </p:spPr>
        <p:txBody>
          <a:bodyPr wrap="none" rtlCol="0">
            <a:spAutoFit/>
          </a:bodyPr>
          <a:lstStyle/>
          <a:p>
            <a:pPr algn="ctr"/>
            <a:r>
              <a:rPr lang="en-GB" b="1" dirty="0">
                <a:solidFill>
                  <a:schemeClr val="bg1"/>
                </a:solidFill>
              </a:rPr>
              <a:t>A</a:t>
            </a:r>
          </a:p>
        </p:txBody>
      </p:sp>
      <p:sp>
        <p:nvSpPr>
          <p:cNvPr id="23" name="TextBox 22"/>
          <p:cNvSpPr txBox="1"/>
          <p:nvPr/>
        </p:nvSpPr>
        <p:spPr>
          <a:xfrm>
            <a:off x="741932" y="3160513"/>
            <a:ext cx="328936" cy="369332"/>
          </a:xfrm>
          <a:prstGeom prst="rect">
            <a:avLst/>
          </a:prstGeom>
          <a:noFill/>
        </p:spPr>
        <p:txBody>
          <a:bodyPr wrap="none" rtlCol="0">
            <a:spAutoFit/>
          </a:bodyPr>
          <a:lstStyle/>
          <a:p>
            <a:pPr algn="ctr"/>
            <a:r>
              <a:rPr lang="en-GB" b="1" dirty="0">
                <a:solidFill>
                  <a:schemeClr val="bg1"/>
                </a:solidFill>
              </a:rPr>
              <a:t>C</a:t>
            </a:r>
          </a:p>
        </p:txBody>
      </p:sp>
      <p:sp>
        <p:nvSpPr>
          <p:cNvPr id="24" name="TextBox 23"/>
          <p:cNvSpPr txBox="1"/>
          <p:nvPr/>
        </p:nvSpPr>
        <p:spPr>
          <a:xfrm>
            <a:off x="4423585" y="3156704"/>
            <a:ext cx="354585" cy="369332"/>
          </a:xfrm>
          <a:prstGeom prst="rect">
            <a:avLst/>
          </a:prstGeom>
          <a:noFill/>
        </p:spPr>
        <p:txBody>
          <a:bodyPr wrap="none" rtlCol="0">
            <a:spAutoFit/>
          </a:bodyPr>
          <a:lstStyle/>
          <a:p>
            <a:pPr algn="ctr"/>
            <a:r>
              <a:rPr lang="en-GB" b="1" dirty="0">
                <a:solidFill>
                  <a:schemeClr val="bg1"/>
                </a:solidFill>
              </a:rPr>
              <a:t>D</a:t>
            </a:r>
          </a:p>
        </p:txBody>
      </p:sp>
      <p:sp>
        <p:nvSpPr>
          <p:cNvPr id="25" name="TextBox 24"/>
          <p:cNvSpPr txBox="1"/>
          <p:nvPr/>
        </p:nvSpPr>
        <p:spPr>
          <a:xfrm>
            <a:off x="2603186" y="4599022"/>
            <a:ext cx="328936" cy="369332"/>
          </a:xfrm>
          <a:prstGeom prst="rect">
            <a:avLst/>
          </a:prstGeom>
          <a:noFill/>
        </p:spPr>
        <p:txBody>
          <a:bodyPr wrap="none" rtlCol="0">
            <a:spAutoFit/>
          </a:bodyPr>
          <a:lstStyle/>
          <a:p>
            <a:pPr algn="ctr"/>
            <a:r>
              <a:rPr lang="en-GB" b="1" dirty="0">
                <a:solidFill>
                  <a:schemeClr val="bg1"/>
                </a:solidFill>
              </a:rPr>
              <a:t>B</a:t>
            </a:r>
          </a:p>
        </p:txBody>
      </p:sp>
      <p:pic>
        <p:nvPicPr>
          <p:cNvPr id="1026"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942753" y="2201329"/>
            <a:ext cx="2898496" cy="22988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040630" y="3958848"/>
            <a:ext cx="3542125" cy="18666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54474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2" descr="Image result for konigsberg bridge"/>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239593" y="1687734"/>
            <a:ext cx="4523899" cy="3565192"/>
          </a:xfrm>
          <a:prstGeom prst="rect">
            <a:avLst/>
          </a:prstGeom>
          <a:noFill/>
          <a:ln>
            <a:solidFill>
              <a:srgbClr val="00B0F0"/>
            </a:solidFill>
          </a:ln>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GB" dirty="0"/>
              <a:t>Kaliningrad Today</a:t>
            </a:r>
          </a:p>
        </p:txBody>
      </p:sp>
      <p:pic>
        <p:nvPicPr>
          <p:cNvPr id="717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40357" y="1521594"/>
            <a:ext cx="4458823" cy="40840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Box 8"/>
          <p:cNvSpPr txBox="1"/>
          <p:nvPr/>
        </p:nvSpPr>
        <p:spPr>
          <a:xfrm>
            <a:off x="8305940" y="1879687"/>
            <a:ext cx="346570" cy="369332"/>
          </a:xfrm>
          <a:prstGeom prst="rect">
            <a:avLst/>
          </a:prstGeom>
          <a:noFill/>
        </p:spPr>
        <p:txBody>
          <a:bodyPr wrap="none" rtlCol="0">
            <a:spAutoFit/>
          </a:bodyPr>
          <a:lstStyle/>
          <a:p>
            <a:pPr algn="ctr"/>
            <a:r>
              <a:rPr lang="en-GB" b="1" dirty="0">
                <a:solidFill>
                  <a:schemeClr val="bg1"/>
                </a:solidFill>
              </a:rPr>
              <a:t>A</a:t>
            </a:r>
          </a:p>
        </p:txBody>
      </p:sp>
      <p:sp>
        <p:nvSpPr>
          <p:cNvPr id="10" name="TextBox 9"/>
          <p:cNvSpPr txBox="1"/>
          <p:nvPr/>
        </p:nvSpPr>
        <p:spPr>
          <a:xfrm>
            <a:off x="6442444" y="3290612"/>
            <a:ext cx="332142" cy="369332"/>
          </a:xfrm>
          <a:prstGeom prst="rect">
            <a:avLst/>
          </a:prstGeom>
          <a:noFill/>
        </p:spPr>
        <p:txBody>
          <a:bodyPr wrap="none" rtlCol="0">
            <a:spAutoFit/>
          </a:bodyPr>
          <a:lstStyle/>
          <a:p>
            <a:pPr algn="ctr"/>
            <a:r>
              <a:rPr lang="en-GB" b="1" dirty="0">
                <a:solidFill>
                  <a:schemeClr val="bg1"/>
                </a:solidFill>
              </a:rPr>
              <a:t>C</a:t>
            </a:r>
          </a:p>
        </p:txBody>
      </p:sp>
      <p:sp>
        <p:nvSpPr>
          <p:cNvPr id="11" name="TextBox 10"/>
          <p:cNvSpPr txBox="1"/>
          <p:nvPr/>
        </p:nvSpPr>
        <p:spPr>
          <a:xfrm>
            <a:off x="10123113" y="3312246"/>
            <a:ext cx="354585" cy="369332"/>
          </a:xfrm>
          <a:prstGeom prst="rect">
            <a:avLst/>
          </a:prstGeom>
          <a:noFill/>
        </p:spPr>
        <p:txBody>
          <a:bodyPr wrap="none" rtlCol="0">
            <a:spAutoFit/>
          </a:bodyPr>
          <a:lstStyle/>
          <a:p>
            <a:pPr algn="ctr"/>
            <a:r>
              <a:rPr lang="en-GB" b="1" dirty="0">
                <a:solidFill>
                  <a:schemeClr val="bg1"/>
                </a:solidFill>
              </a:rPr>
              <a:t>D</a:t>
            </a:r>
          </a:p>
        </p:txBody>
      </p:sp>
      <p:sp>
        <p:nvSpPr>
          <p:cNvPr id="12" name="TextBox 11"/>
          <p:cNvSpPr txBox="1"/>
          <p:nvPr/>
        </p:nvSpPr>
        <p:spPr>
          <a:xfrm>
            <a:off x="8305300" y="4763411"/>
            <a:ext cx="328936" cy="369332"/>
          </a:xfrm>
          <a:prstGeom prst="rect">
            <a:avLst/>
          </a:prstGeom>
          <a:noFill/>
        </p:spPr>
        <p:txBody>
          <a:bodyPr wrap="none" rtlCol="0">
            <a:spAutoFit/>
          </a:bodyPr>
          <a:lstStyle/>
          <a:p>
            <a:pPr algn="ctr"/>
            <a:r>
              <a:rPr lang="en-GB" b="1" dirty="0">
                <a:solidFill>
                  <a:schemeClr val="bg1"/>
                </a:solidFill>
              </a:rPr>
              <a:t>B</a:t>
            </a:r>
          </a:p>
        </p:txBody>
      </p:sp>
      <p:pic>
        <p:nvPicPr>
          <p:cNvPr id="7174"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39117" y="1694103"/>
            <a:ext cx="4524375" cy="3562350"/>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4111161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7174"/>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71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9EAF90-E057-4FB4-85B2-64960B388AB1}"/>
              </a:ext>
            </a:extLst>
          </p:cNvPr>
          <p:cNvSpPr>
            <a:spLocks noGrp="1"/>
          </p:cNvSpPr>
          <p:nvPr>
            <p:ph type="title"/>
          </p:nvPr>
        </p:nvSpPr>
        <p:spPr/>
        <p:txBody>
          <a:bodyPr/>
          <a:lstStyle/>
          <a:p>
            <a:r>
              <a:rPr lang="en-AU" dirty="0"/>
              <a:t>Graph Theory: Directed Graph</a:t>
            </a:r>
          </a:p>
        </p:txBody>
      </p:sp>
      <p:sp>
        <p:nvSpPr>
          <p:cNvPr id="4" name="Content Placeholder 3">
            <a:extLst>
              <a:ext uri="{FF2B5EF4-FFF2-40B4-BE49-F238E27FC236}">
                <a16:creationId xmlns:a16="http://schemas.microsoft.com/office/drawing/2014/main" id="{F0EE635C-CAD4-4B75-83F1-E0CF05147FFA}"/>
              </a:ext>
            </a:extLst>
          </p:cNvPr>
          <p:cNvSpPr>
            <a:spLocks noGrp="1"/>
          </p:cNvSpPr>
          <p:nvPr>
            <p:ph idx="1"/>
          </p:nvPr>
        </p:nvSpPr>
        <p:spPr>
          <a:xfrm>
            <a:off x="360125" y="1439814"/>
            <a:ext cx="10800913" cy="2437590"/>
          </a:xfrm>
          <a:prstGeom prst="rect">
            <a:avLst/>
          </a:prstGeom>
        </p:spPr>
        <p:txBody>
          <a:bodyPr wrap="square">
            <a:spAutoFit/>
          </a:bodyPr>
          <a:lstStyle/>
          <a:p>
            <a:r>
              <a:rPr lang="en-AU" sz="2400" dirty="0">
                <a:solidFill>
                  <a:srgbClr val="000000"/>
                </a:solidFill>
                <a:latin typeface="&amp;quot"/>
              </a:rPr>
              <a:t>Definition</a:t>
            </a:r>
          </a:p>
          <a:p>
            <a:r>
              <a:rPr lang="en-AU" sz="2400" dirty="0">
                <a:solidFill>
                  <a:srgbClr val="222222"/>
                </a:solidFill>
                <a:latin typeface="Arial" panose="020B0604020202020204" pitchFamily="34" charset="0"/>
              </a:rPr>
              <a:t>In formal terms, a directed graph is an ordered pair </a:t>
            </a:r>
            <a:r>
              <a:rPr lang="en-AU" sz="2400" i="1" dirty="0">
                <a:solidFill>
                  <a:srgbClr val="222222"/>
                </a:solidFill>
                <a:latin typeface="Arial" panose="020B0604020202020204" pitchFamily="34" charset="0"/>
              </a:rPr>
              <a:t>G</a:t>
            </a:r>
            <a:r>
              <a:rPr lang="en-AU" sz="2400" dirty="0">
                <a:solidFill>
                  <a:srgbClr val="222222"/>
                </a:solidFill>
                <a:latin typeface="Arial" panose="020B0604020202020204" pitchFamily="34" charset="0"/>
              </a:rPr>
              <a:t> = (</a:t>
            </a:r>
            <a:r>
              <a:rPr lang="en-AU" sz="2400" i="1" dirty="0">
                <a:solidFill>
                  <a:srgbClr val="222222"/>
                </a:solidFill>
                <a:latin typeface="Arial" panose="020B0604020202020204" pitchFamily="34" charset="0"/>
              </a:rPr>
              <a:t>V</a:t>
            </a:r>
            <a:r>
              <a:rPr lang="en-AU" sz="2400" dirty="0">
                <a:solidFill>
                  <a:srgbClr val="222222"/>
                </a:solidFill>
                <a:latin typeface="Arial" panose="020B0604020202020204" pitchFamily="34" charset="0"/>
              </a:rPr>
              <a:t>, </a:t>
            </a:r>
            <a:r>
              <a:rPr lang="en-AU" sz="2400" i="1" dirty="0">
                <a:solidFill>
                  <a:srgbClr val="222222"/>
                </a:solidFill>
                <a:latin typeface="Arial" panose="020B0604020202020204" pitchFamily="34" charset="0"/>
              </a:rPr>
              <a:t>A</a:t>
            </a:r>
            <a:r>
              <a:rPr lang="en-AU" sz="2400" dirty="0">
                <a:solidFill>
                  <a:srgbClr val="222222"/>
                </a:solidFill>
                <a:latin typeface="Arial" panose="020B0604020202020204" pitchFamily="34" charset="0"/>
              </a:rPr>
              <a:t>) where</a:t>
            </a:r>
          </a:p>
          <a:p>
            <a:pPr>
              <a:buFont typeface="Arial" panose="020B0604020202020204" pitchFamily="34" charset="0"/>
              <a:buChar char="•"/>
            </a:pPr>
            <a:r>
              <a:rPr lang="en-AU" sz="2400" i="1" dirty="0">
                <a:solidFill>
                  <a:srgbClr val="222222"/>
                </a:solidFill>
                <a:latin typeface="Arial" panose="020B0604020202020204" pitchFamily="34" charset="0"/>
              </a:rPr>
              <a:t>V</a:t>
            </a:r>
            <a:r>
              <a:rPr lang="en-AU" sz="2400" dirty="0">
                <a:solidFill>
                  <a:srgbClr val="222222"/>
                </a:solidFill>
                <a:latin typeface="Arial" panose="020B0604020202020204" pitchFamily="34" charset="0"/>
              </a:rPr>
              <a:t> is a </a:t>
            </a:r>
            <a:r>
              <a:rPr lang="en-AU" sz="2400" dirty="0">
                <a:solidFill>
                  <a:srgbClr val="0645AD"/>
                </a:solidFill>
                <a:latin typeface="Arial" panose="020B0604020202020204" pitchFamily="34" charset="0"/>
                <a:hlinkClick r:id="rId3" tooltip="Set (mathematics)"/>
              </a:rPr>
              <a:t>set</a:t>
            </a:r>
            <a:r>
              <a:rPr lang="en-AU" sz="2400" dirty="0">
                <a:solidFill>
                  <a:srgbClr val="222222"/>
                </a:solidFill>
                <a:latin typeface="Arial" panose="020B0604020202020204" pitchFamily="34" charset="0"/>
              </a:rPr>
              <a:t> whose </a:t>
            </a:r>
            <a:r>
              <a:rPr lang="en-AU" sz="2400" dirty="0">
                <a:solidFill>
                  <a:srgbClr val="0645AD"/>
                </a:solidFill>
                <a:latin typeface="Arial" panose="020B0604020202020204" pitchFamily="34" charset="0"/>
                <a:hlinkClick r:id="rId4" tooltip="Element (mathematics)"/>
              </a:rPr>
              <a:t>elements</a:t>
            </a:r>
            <a:r>
              <a:rPr lang="en-AU" sz="2400" dirty="0">
                <a:solidFill>
                  <a:srgbClr val="222222"/>
                </a:solidFill>
                <a:latin typeface="Arial" panose="020B0604020202020204" pitchFamily="34" charset="0"/>
              </a:rPr>
              <a:t> are called </a:t>
            </a:r>
            <a:r>
              <a:rPr lang="en-AU" sz="2400" i="1" dirty="0">
                <a:solidFill>
                  <a:srgbClr val="222222"/>
                </a:solidFill>
                <a:latin typeface="Arial" panose="020B0604020202020204" pitchFamily="34" charset="0"/>
              </a:rPr>
              <a:t>vertices</a:t>
            </a:r>
            <a:r>
              <a:rPr lang="en-AU" sz="2400" dirty="0">
                <a:solidFill>
                  <a:srgbClr val="222222"/>
                </a:solidFill>
                <a:latin typeface="Arial" panose="020B0604020202020204" pitchFamily="34" charset="0"/>
              </a:rPr>
              <a:t>, </a:t>
            </a:r>
            <a:r>
              <a:rPr lang="en-AU" sz="2400" i="1" dirty="0">
                <a:solidFill>
                  <a:srgbClr val="222222"/>
                </a:solidFill>
                <a:latin typeface="Arial" panose="020B0604020202020204" pitchFamily="34" charset="0"/>
              </a:rPr>
              <a:t>nodes</a:t>
            </a:r>
            <a:r>
              <a:rPr lang="en-AU" sz="2400" dirty="0">
                <a:solidFill>
                  <a:srgbClr val="222222"/>
                </a:solidFill>
                <a:latin typeface="Arial" panose="020B0604020202020204" pitchFamily="34" charset="0"/>
              </a:rPr>
              <a:t>, or </a:t>
            </a:r>
            <a:r>
              <a:rPr lang="en-AU" sz="2400" i="1" dirty="0">
                <a:solidFill>
                  <a:srgbClr val="222222"/>
                </a:solidFill>
                <a:latin typeface="Arial" panose="020B0604020202020204" pitchFamily="34" charset="0"/>
              </a:rPr>
              <a:t>points</a:t>
            </a:r>
            <a:r>
              <a:rPr lang="en-AU" sz="2400" dirty="0">
                <a:solidFill>
                  <a:srgbClr val="222222"/>
                </a:solidFill>
                <a:latin typeface="Arial" panose="020B0604020202020204" pitchFamily="34" charset="0"/>
              </a:rPr>
              <a:t>;</a:t>
            </a:r>
          </a:p>
          <a:p>
            <a:pPr>
              <a:buFont typeface="Arial" panose="020B0604020202020204" pitchFamily="34" charset="0"/>
              <a:buChar char="•"/>
            </a:pPr>
            <a:r>
              <a:rPr lang="en-AU" sz="2400" i="1" dirty="0">
                <a:solidFill>
                  <a:srgbClr val="222222"/>
                </a:solidFill>
                <a:latin typeface="Arial" panose="020B0604020202020204" pitchFamily="34" charset="0"/>
              </a:rPr>
              <a:t>A</a:t>
            </a:r>
            <a:r>
              <a:rPr lang="en-AU" sz="2400" dirty="0">
                <a:solidFill>
                  <a:srgbClr val="222222"/>
                </a:solidFill>
                <a:latin typeface="Arial" panose="020B0604020202020204" pitchFamily="34" charset="0"/>
              </a:rPr>
              <a:t> is a set of </a:t>
            </a:r>
            <a:r>
              <a:rPr lang="en-AU" sz="2400" dirty="0">
                <a:solidFill>
                  <a:srgbClr val="0645AD"/>
                </a:solidFill>
                <a:latin typeface="Arial" panose="020B0604020202020204" pitchFamily="34" charset="0"/>
                <a:hlinkClick r:id="rId5" tooltip="Ordered pair"/>
              </a:rPr>
              <a:t>ordered pairs</a:t>
            </a:r>
            <a:r>
              <a:rPr lang="en-AU" sz="2400" dirty="0">
                <a:solidFill>
                  <a:srgbClr val="222222"/>
                </a:solidFill>
                <a:latin typeface="Arial" panose="020B0604020202020204" pitchFamily="34" charset="0"/>
              </a:rPr>
              <a:t> of vertices, called </a:t>
            </a:r>
            <a:r>
              <a:rPr lang="en-AU" sz="2400" i="1" dirty="0">
                <a:solidFill>
                  <a:srgbClr val="222222"/>
                </a:solidFill>
                <a:latin typeface="Arial" panose="020B0604020202020204" pitchFamily="34" charset="0"/>
              </a:rPr>
              <a:t>arrows</a:t>
            </a:r>
            <a:r>
              <a:rPr lang="en-AU" sz="2400" dirty="0">
                <a:solidFill>
                  <a:srgbClr val="222222"/>
                </a:solidFill>
                <a:latin typeface="Arial" panose="020B0604020202020204" pitchFamily="34" charset="0"/>
              </a:rPr>
              <a:t>, </a:t>
            </a:r>
            <a:r>
              <a:rPr lang="en-AU" sz="2400" i="1" dirty="0">
                <a:solidFill>
                  <a:srgbClr val="222222"/>
                </a:solidFill>
                <a:latin typeface="Arial" panose="020B0604020202020204" pitchFamily="34" charset="0"/>
              </a:rPr>
              <a:t>directed edges</a:t>
            </a:r>
            <a:r>
              <a:rPr lang="en-AU" sz="2400" dirty="0">
                <a:solidFill>
                  <a:srgbClr val="222222"/>
                </a:solidFill>
                <a:latin typeface="Arial" panose="020B0604020202020204" pitchFamily="34" charset="0"/>
              </a:rPr>
              <a:t> (sometimes simply </a:t>
            </a:r>
            <a:r>
              <a:rPr lang="en-AU" sz="2400" i="1" dirty="0">
                <a:solidFill>
                  <a:srgbClr val="222222"/>
                </a:solidFill>
                <a:latin typeface="Arial" panose="020B0604020202020204" pitchFamily="34" charset="0"/>
              </a:rPr>
              <a:t>edges</a:t>
            </a:r>
            <a:r>
              <a:rPr lang="en-AU" sz="2400" dirty="0">
                <a:solidFill>
                  <a:srgbClr val="222222"/>
                </a:solidFill>
                <a:latin typeface="Arial" panose="020B0604020202020204" pitchFamily="34" charset="0"/>
              </a:rPr>
              <a:t> with the corresponding set named </a:t>
            </a:r>
            <a:r>
              <a:rPr lang="en-AU" sz="2400" i="1" dirty="0">
                <a:solidFill>
                  <a:srgbClr val="222222"/>
                </a:solidFill>
                <a:latin typeface="Arial" panose="020B0604020202020204" pitchFamily="34" charset="0"/>
              </a:rPr>
              <a:t>E</a:t>
            </a:r>
            <a:r>
              <a:rPr lang="en-AU" sz="2400" dirty="0">
                <a:solidFill>
                  <a:srgbClr val="222222"/>
                </a:solidFill>
                <a:latin typeface="Arial" panose="020B0604020202020204" pitchFamily="34" charset="0"/>
              </a:rPr>
              <a:t> instead of </a:t>
            </a:r>
            <a:r>
              <a:rPr lang="en-AU" sz="2400" i="1" dirty="0">
                <a:solidFill>
                  <a:srgbClr val="222222"/>
                </a:solidFill>
                <a:latin typeface="Arial" panose="020B0604020202020204" pitchFamily="34" charset="0"/>
              </a:rPr>
              <a:t>A</a:t>
            </a:r>
            <a:r>
              <a:rPr lang="en-AU" sz="2400" dirty="0">
                <a:solidFill>
                  <a:srgbClr val="222222"/>
                </a:solidFill>
                <a:latin typeface="Arial" panose="020B0604020202020204" pitchFamily="34" charset="0"/>
              </a:rPr>
              <a:t>), </a:t>
            </a:r>
            <a:r>
              <a:rPr lang="en-AU" sz="2400" i="1" dirty="0">
                <a:solidFill>
                  <a:srgbClr val="222222"/>
                </a:solidFill>
                <a:latin typeface="Arial" panose="020B0604020202020204" pitchFamily="34" charset="0"/>
              </a:rPr>
              <a:t>directed arcs</a:t>
            </a:r>
            <a:r>
              <a:rPr lang="en-AU" sz="2400" dirty="0">
                <a:solidFill>
                  <a:srgbClr val="222222"/>
                </a:solidFill>
                <a:latin typeface="Arial" panose="020B0604020202020204" pitchFamily="34" charset="0"/>
              </a:rPr>
              <a:t>, or </a:t>
            </a:r>
            <a:r>
              <a:rPr lang="en-AU" sz="2400" i="1" dirty="0">
                <a:solidFill>
                  <a:srgbClr val="222222"/>
                </a:solidFill>
                <a:latin typeface="Arial" panose="020B0604020202020204" pitchFamily="34" charset="0"/>
              </a:rPr>
              <a:t>directed lines</a:t>
            </a:r>
            <a:r>
              <a:rPr lang="en-AU" sz="2400" dirty="0">
                <a:solidFill>
                  <a:srgbClr val="222222"/>
                </a:solidFill>
                <a:latin typeface="Arial" panose="020B0604020202020204" pitchFamily="34" charset="0"/>
              </a:rPr>
              <a:t>.</a:t>
            </a:r>
          </a:p>
        </p:txBody>
      </p:sp>
    </p:spTree>
    <p:extLst>
      <p:ext uri="{BB962C8B-B14F-4D97-AF65-F5344CB8AC3E}">
        <p14:creationId xmlns:p14="http://schemas.microsoft.com/office/powerpoint/2010/main" val="2731433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What is Graph Data?</a:t>
            </a:r>
          </a:p>
        </p:txBody>
      </p:sp>
      <p:pic>
        <p:nvPicPr>
          <p:cNvPr id="9220" name="Picture 4" descr="http://itknowledgeexchange.techtarget.com/overheard/files/2014/01/Graph-database-sketch.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4082" y="1566546"/>
            <a:ext cx="5217634" cy="3639300"/>
          </a:xfrm>
          <a:prstGeom prst="rect">
            <a:avLst/>
          </a:prstGeom>
          <a:noFill/>
          <a:ln>
            <a:solidFill>
              <a:schemeClr val="accent5"/>
            </a:solidFill>
          </a:ln>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62D66E05-FB84-4BE4-A952-93C90EEDDBB8}"/>
              </a:ext>
            </a:extLst>
          </p:cNvPr>
          <p:cNvPicPr>
            <a:picLocks noChangeAspect="1"/>
          </p:cNvPicPr>
          <p:nvPr/>
        </p:nvPicPr>
        <p:blipFill>
          <a:blip r:embed="rId4"/>
          <a:stretch>
            <a:fillRect/>
          </a:stretch>
        </p:blipFill>
        <p:spPr>
          <a:xfrm>
            <a:off x="6774692" y="1566546"/>
            <a:ext cx="3633995" cy="3639300"/>
          </a:xfrm>
          <a:prstGeom prst="rect">
            <a:avLst/>
          </a:prstGeom>
        </p:spPr>
      </p:pic>
      <p:pic>
        <p:nvPicPr>
          <p:cNvPr id="5" name="Picture 4">
            <a:extLst>
              <a:ext uri="{FF2B5EF4-FFF2-40B4-BE49-F238E27FC236}">
                <a16:creationId xmlns:a16="http://schemas.microsoft.com/office/drawing/2014/main" id="{C03E5E1D-D22D-40B0-91E7-937530244D2B}"/>
              </a:ext>
            </a:extLst>
          </p:cNvPr>
          <p:cNvPicPr>
            <a:picLocks noChangeAspect="1"/>
          </p:cNvPicPr>
          <p:nvPr/>
        </p:nvPicPr>
        <p:blipFill>
          <a:blip r:embed="rId5"/>
          <a:stretch>
            <a:fillRect/>
          </a:stretch>
        </p:blipFill>
        <p:spPr>
          <a:xfrm>
            <a:off x="28812" y="-1"/>
            <a:ext cx="11491676" cy="6480175"/>
          </a:xfrm>
          <a:prstGeom prst="rect">
            <a:avLst/>
          </a:prstGeom>
        </p:spPr>
      </p:pic>
    </p:spTree>
    <p:extLst>
      <p:ext uri="{BB962C8B-B14F-4D97-AF65-F5344CB8AC3E}">
        <p14:creationId xmlns:p14="http://schemas.microsoft.com/office/powerpoint/2010/main" val="3721451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2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1D5B24-9C3F-4167-B8F4-51A26187D017}"/>
              </a:ext>
            </a:extLst>
          </p:cNvPr>
          <p:cNvSpPr>
            <a:spLocks noGrp="1"/>
          </p:cNvSpPr>
          <p:nvPr>
            <p:ph type="title"/>
          </p:nvPr>
        </p:nvSpPr>
        <p:spPr/>
        <p:txBody>
          <a:bodyPr/>
          <a:lstStyle/>
          <a:p>
            <a:r>
              <a:rPr lang="en-NZ" dirty="0"/>
              <a:t>So, what is a Graph Database?</a:t>
            </a:r>
          </a:p>
        </p:txBody>
      </p:sp>
      <p:sp>
        <p:nvSpPr>
          <p:cNvPr id="3" name="Content Placeholder 2">
            <a:extLst>
              <a:ext uri="{FF2B5EF4-FFF2-40B4-BE49-F238E27FC236}">
                <a16:creationId xmlns:a16="http://schemas.microsoft.com/office/drawing/2014/main" id="{ABB2C6A2-FEF8-44F1-9D4A-37248CA4C23C}"/>
              </a:ext>
            </a:extLst>
          </p:cNvPr>
          <p:cNvSpPr>
            <a:spLocks noGrp="1"/>
          </p:cNvSpPr>
          <p:nvPr>
            <p:ph idx="1"/>
          </p:nvPr>
        </p:nvSpPr>
        <p:spPr/>
        <p:txBody>
          <a:bodyPr>
            <a:normAutofit fontScale="77500" lnSpcReduction="20000"/>
          </a:bodyPr>
          <a:lstStyle/>
          <a:p>
            <a:r>
              <a:rPr lang="en-NZ" dirty="0"/>
              <a:t>A Graph Database is a Database that is modelled as a Graph</a:t>
            </a:r>
          </a:p>
          <a:p>
            <a:endParaRPr lang="en-NZ" dirty="0"/>
          </a:p>
          <a:p>
            <a:r>
              <a:rPr lang="en-NZ" dirty="0"/>
              <a:t>Data as it appears in the real world is naturally connected.</a:t>
            </a:r>
          </a:p>
          <a:p>
            <a:endParaRPr lang="en-NZ" dirty="0"/>
          </a:p>
          <a:p>
            <a:r>
              <a:rPr lang="en-NZ" dirty="0"/>
              <a:t>Traditional data </a:t>
            </a:r>
            <a:r>
              <a:rPr lang="en-NZ" dirty="0" err="1"/>
              <a:t>modeling</a:t>
            </a:r>
            <a:r>
              <a:rPr lang="en-NZ" dirty="0"/>
              <a:t> focuses on entities. </a:t>
            </a:r>
          </a:p>
          <a:p>
            <a:endParaRPr lang="en-NZ" dirty="0"/>
          </a:p>
          <a:p>
            <a:r>
              <a:rPr lang="en-NZ" dirty="0"/>
              <a:t>For many applications, there's also a need to model both entities and relationships naturally.</a:t>
            </a:r>
          </a:p>
          <a:p>
            <a:endParaRPr lang="en-NZ" dirty="0"/>
          </a:p>
          <a:p>
            <a:r>
              <a:rPr lang="en-NZ" dirty="0"/>
              <a:t>A graph database is a structure that's composed of vertices and edges.</a:t>
            </a:r>
          </a:p>
          <a:p>
            <a:endParaRPr lang="en-NZ" dirty="0"/>
          </a:p>
          <a:p>
            <a:endParaRPr lang="en-NZ" dirty="0"/>
          </a:p>
          <a:p>
            <a:endParaRPr lang="en-NZ" dirty="0"/>
          </a:p>
        </p:txBody>
      </p:sp>
    </p:spTree>
    <p:extLst>
      <p:ext uri="{BB962C8B-B14F-4D97-AF65-F5344CB8AC3E}">
        <p14:creationId xmlns:p14="http://schemas.microsoft.com/office/powerpoint/2010/main" val="1822544943"/>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709BA6-7395-4ADB-BEEA-CCEF14DBAD7C}"/>
              </a:ext>
            </a:extLst>
          </p:cNvPr>
          <p:cNvSpPr>
            <a:spLocks noGrp="1"/>
          </p:cNvSpPr>
          <p:nvPr>
            <p:ph type="title"/>
          </p:nvPr>
        </p:nvSpPr>
        <p:spPr/>
        <p:txBody>
          <a:bodyPr/>
          <a:lstStyle/>
          <a:p>
            <a:r>
              <a:rPr lang="en-NZ" dirty="0"/>
              <a:t>What is a Graph Database</a:t>
            </a:r>
          </a:p>
        </p:txBody>
      </p:sp>
      <p:sp>
        <p:nvSpPr>
          <p:cNvPr id="3" name="Content Placeholder 2">
            <a:extLst>
              <a:ext uri="{FF2B5EF4-FFF2-40B4-BE49-F238E27FC236}">
                <a16:creationId xmlns:a16="http://schemas.microsoft.com/office/drawing/2014/main" id="{63861EFF-0DAC-48D5-81E8-1B8A99250B79}"/>
              </a:ext>
            </a:extLst>
          </p:cNvPr>
          <p:cNvSpPr>
            <a:spLocks noGrp="1"/>
          </p:cNvSpPr>
          <p:nvPr>
            <p:ph idx="1"/>
          </p:nvPr>
        </p:nvSpPr>
        <p:spPr/>
        <p:txBody>
          <a:bodyPr>
            <a:normAutofit lnSpcReduction="10000"/>
          </a:bodyPr>
          <a:lstStyle/>
          <a:p>
            <a:r>
              <a:rPr lang="en-NZ" dirty="0"/>
              <a:t>Vertices denote discrete objects, such as a person, a place, or an event. </a:t>
            </a:r>
          </a:p>
          <a:p>
            <a:endParaRPr lang="en-NZ" dirty="0"/>
          </a:p>
          <a:p>
            <a:r>
              <a:rPr lang="en-NZ" dirty="0"/>
              <a:t>Edges denote relationships between vertices. </a:t>
            </a:r>
          </a:p>
          <a:p>
            <a:endParaRPr lang="en-NZ" dirty="0"/>
          </a:p>
          <a:p>
            <a:r>
              <a:rPr lang="en-NZ" dirty="0"/>
              <a:t>For example, </a:t>
            </a:r>
          </a:p>
          <a:p>
            <a:pPr lvl="1"/>
            <a:r>
              <a:rPr lang="en-NZ" dirty="0"/>
              <a:t>a person might know another person, be involved in an event, and recently been at a location. </a:t>
            </a:r>
          </a:p>
          <a:p>
            <a:endParaRPr lang="en-NZ" dirty="0"/>
          </a:p>
        </p:txBody>
      </p:sp>
    </p:spTree>
    <p:extLst>
      <p:ext uri="{BB962C8B-B14F-4D97-AF65-F5344CB8AC3E}">
        <p14:creationId xmlns:p14="http://schemas.microsoft.com/office/powerpoint/2010/main" val="4282743319"/>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709BA6-7395-4ADB-BEEA-CCEF14DBAD7C}"/>
              </a:ext>
            </a:extLst>
          </p:cNvPr>
          <p:cNvSpPr>
            <a:spLocks noGrp="1"/>
          </p:cNvSpPr>
          <p:nvPr>
            <p:ph type="title"/>
          </p:nvPr>
        </p:nvSpPr>
        <p:spPr/>
        <p:txBody>
          <a:bodyPr/>
          <a:lstStyle/>
          <a:p>
            <a:r>
              <a:rPr lang="en-NZ" dirty="0"/>
              <a:t>What is a Graph Database</a:t>
            </a:r>
          </a:p>
        </p:txBody>
      </p:sp>
      <p:sp>
        <p:nvSpPr>
          <p:cNvPr id="3" name="Content Placeholder 2">
            <a:extLst>
              <a:ext uri="{FF2B5EF4-FFF2-40B4-BE49-F238E27FC236}">
                <a16:creationId xmlns:a16="http://schemas.microsoft.com/office/drawing/2014/main" id="{63861EFF-0DAC-48D5-81E8-1B8A99250B79}"/>
              </a:ext>
            </a:extLst>
          </p:cNvPr>
          <p:cNvSpPr>
            <a:spLocks noGrp="1"/>
          </p:cNvSpPr>
          <p:nvPr>
            <p:ph idx="1"/>
          </p:nvPr>
        </p:nvSpPr>
        <p:spPr/>
        <p:txBody>
          <a:bodyPr>
            <a:normAutofit fontScale="92500" lnSpcReduction="10000"/>
          </a:bodyPr>
          <a:lstStyle/>
          <a:p>
            <a:r>
              <a:rPr lang="en-NZ" dirty="0"/>
              <a:t>Both vertices and edges can have an arbitrary number of properties.</a:t>
            </a:r>
          </a:p>
          <a:p>
            <a:endParaRPr lang="en-NZ" dirty="0"/>
          </a:p>
          <a:p>
            <a:r>
              <a:rPr lang="en-NZ" dirty="0"/>
              <a:t>Properties express information about the vertices and edges.</a:t>
            </a:r>
          </a:p>
          <a:p>
            <a:endParaRPr lang="en-NZ" dirty="0"/>
          </a:p>
          <a:p>
            <a:r>
              <a:rPr lang="en-NZ" dirty="0"/>
              <a:t>Example properties include </a:t>
            </a:r>
          </a:p>
          <a:p>
            <a:pPr lvl="1"/>
            <a:r>
              <a:rPr lang="en-NZ" dirty="0"/>
              <a:t>a vertex that has a name, age, weight</a:t>
            </a:r>
          </a:p>
          <a:p>
            <a:pPr lvl="1"/>
            <a:r>
              <a:rPr lang="en-NZ" dirty="0"/>
              <a:t>an edge, which has a time stamp or description. </a:t>
            </a:r>
          </a:p>
        </p:txBody>
      </p:sp>
    </p:spTree>
    <p:extLst>
      <p:ext uri="{BB962C8B-B14F-4D97-AF65-F5344CB8AC3E}">
        <p14:creationId xmlns:p14="http://schemas.microsoft.com/office/powerpoint/2010/main" val="1835760327"/>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709BA6-7395-4ADB-BEEA-CCEF14DBAD7C}"/>
              </a:ext>
            </a:extLst>
          </p:cNvPr>
          <p:cNvSpPr>
            <a:spLocks noGrp="1"/>
          </p:cNvSpPr>
          <p:nvPr>
            <p:ph type="title"/>
          </p:nvPr>
        </p:nvSpPr>
        <p:spPr/>
        <p:txBody>
          <a:bodyPr/>
          <a:lstStyle/>
          <a:p>
            <a:r>
              <a:rPr lang="en-NZ" dirty="0">
                <a:solidFill>
                  <a:schemeClr val="tx1">
                    <a:alpha val="50000"/>
                  </a:schemeClr>
                </a:solidFill>
              </a:rPr>
              <a:t>What is a Graph Database</a:t>
            </a:r>
          </a:p>
        </p:txBody>
      </p:sp>
      <p:sp>
        <p:nvSpPr>
          <p:cNvPr id="3" name="Content Placeholder 2">
            <a:extLst>
              <a:ext uri="{FF2B5EF4-FFF2-40B4-BE49-F238E27FC236}">
                <a16:creationId xmlns:a16="http://schemas.microsoft.com/office/drawing/2014/main" id="{63861EFF-0DAC-48D5-81E8-1B8A99250B79}"/>
              </a:ext>
            </a:extLst>
          </p:cNvPr>
          <p:cNvSpPr>
            <a:spLocks noGrp="1"/>
          </p:cNvSpPr>
          <p:nvPr>
            <p:ph idx="1"/>
          </p:nvPr>
        </p:nvSpPr>
        <p:spPr>
          <a:noFill/>
        </p:spPr>
        <p:txBody>
          <a:bodyPr>
            <a:normAutofit fontScale="92500" lnSpcReduction="10000"/>
          </a:bodyPr>
          <a:lstStyle/>
          <a:p>
            <a:r>
              <a:rPr lang="en-NZ" dirty="0">
                <a:solidFill>
                  <a:schemeClr val="tx1">
                    <a:alpha val="50000"/>
                  </a:schemeClr>
                </a:solidFill>
              </a:rPr>
              <a:t>Both vertices and edges can have an arbitrary number of properties.</a:t>
            </a:r>
          </a:p>
          <a:p>
            <a:endParaRPr lang="en-NZ" dirty="0">
              <a:solidFill>
                <a:schemeClr val="tx1">
                  <a:alpha val="50000"/>
                </a:schemeClr>
              </a:solidFill>
            </a:endParaRPr>
          </a:p>
          <a:p>
            <a:r>
              <a:rPr lang="en-NZ" dirty="0">
                <a:solidFill>
                  <a:schemeClr val="tx1">
                    <a:alpha val="50000"/>
                  </a:schemeClr>
                </a:solidFill>
              </a:rPr>
              <a:t>Properties express information about the vertices and edges.</a:t>
            </a:r>
          </a:p>
          <a:p>
            <a:endParaRPr lang="en-NZ" dirty="0">
              <a:solidFill>
                <a:schemeClr val="tx1">
                  <a:alpha val="50000"/>
                </a:schemeClr>
              </a:solidFill>
            </a:endParaRPr>
          </a:p>
          <a:p>
            <a:r>
              <a:rPr lang="en-NZ" dirty="0">
                <a:solidFill>
                  <a:schemeClr val="tx1">
                    <a:alpha val="50000"/>
                  </a:schemeClr>
                </a:solidFill>
              </a:rPr>
              <a:t>Example properties include </a:t>
            </a:r>
          </a:p>
          <a:p>
            <a:pPr lvl="1"/>
            <a:r>
              <a:rPr lang="en-NZ" dirty="0">
                <a:solidFill>
                  <a:schemeClr val="tx1">
                    <a:alpha val="50000"/>
                  </a:schemeClr>
                </a:solidFill>
              </a:rPr>
              <a:t>a vertex that has a name, age, weight</a:t>
            </a:r>
          </a:p>
          <a:p>
            <a:pPr lvl="1"/>
            <a:r>
              <a:rPr lang="en-NZ" dirty="0">
                <a:solidFill>
                  <a:schemeClr val="tx1">
                    <a:alpha val="50000"/>
                  </a:schemeClr>
                </a:solidFill>
              </a:rPr>
              <a:t>an edge, which has a time stamp or description. </a:t>
            </a:r>
          </a:p>
        </p:txBody>
      </p:sp>
    </p:spTree>
    <p:extLst>
      <p:ext uri="{BB962C8B-B14F-4D97-AF65-F5344CB8AC3E}">
        <p14:creationId xmlns:p14="http://schemas.microsoft.com/office/powerpoint/2010/main" val="2547166932"/>
      </p:ext>
    </p:extLst>
  </p:cSld>
  <p:clrMapOvr>
    <a:masterClrMapping/>
  </p:clrMapOvr>
  <p:transition spd="slow"/>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13340" y="2553065"/>
            <a:ext cx="4157036" cy="719521"/>
          </a:xfrm>
        </p:spPr>
        <p:txBody>
          <a:bodyPr>
            <a:normAutofit fontScale="90000"/>
          </a:bodyPr>
          <a:lstStyle/>
          <a:p>
            <a:r>
              <a:rPr lang="en-AU" dirty="0">
                <a:solidFill>
                  <a:schemeClr val="tx1"/>
                </a:solidFill>
              </a:rPr>
              <a:t>Patrick Flynn</a:t>
            </a:r>
            <a:br>
              <a:rPr lang="en-AU" dirty="0">
                <a:solidFill>
                  <a:schemeClr val="bg1"/>
                </a:solidFill>
              </a:rPr>
            </a:br>
            <a:r>
              <a:rPr lang="en-AU" sz="2398" dirty="0">
                <a:solidFill>
                  <a:schemeClr val="tx1"/>
                </a:solidFill>
              </a:rPr>
              <a:t>SQL Server DBA </a:t>
            </a:r>
            <a:br>
              <a:rPr lang="en-AU" sz="2398" dirty="0">
                <a:solidFill>
                  <a:schemeClr val="tx1"/>
                </a:solidFill>
              </a:rPr>
            </a:br>
            <a:r>
              <a:rPr lang="en-AU" sz="2398" dirty="0">
                <a:solidFill>
                  <a:schemeClr val="tx1"/>
                </a:solidFill>
              </a:rPr>
              <a:t>Link Group Australia </a:t>
            </a:r>
            <a:r>
              <a:rPr lang="en-AU" sz="2398" dirty="0">
                <a:solidFill>
                  <a:schemeClr val="bg1"/>
                </a:solidFill>
              </a:rPr>
              <a:t>Group</a:t>
            </a:r>
          </a:p>
        </p:txBody>
      </p:sp>
      <p:pic>
        <p:nvPicPr>
          <p:cNvPr id="6" name="Picture 3" descr="twitter.png">
            <a:extLst>
              <a:ext uri="{FF2B5EF4-FFF2-40B4-BE49-F238E27FC236}">
                <a16:creationId xmlns:a16="http://schemas.microsoft.com/office/drawing/2014/main" id="{F1A0D8C8-F8CE-6547-8D2C-D694C5F991F3}"/>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96243" y="4393584"/>
            <a:ext cx="634772" cy="6065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F76FA936-393D-E243-8CA0-3F4D1911C0DF}"/>
              </a:ext>
            </a:extLst>
          </p:cNvPr>
          <p:cNvSpPr>
            <a:spLocks noChangeArrowheads="1"/>
          </p:cNvSpPr>
          <p:nvPr/>
        </p:nvSpPr>
        <p:spPr bwMode="auto">
          <a:xfrm>
            <a:off x="709597" y="4350688"/>
            <a:ext cx="2113141" cy="53533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p>
            <a:pPr lvl="1">
              <a:lnSpc>
                <a:spcPct val="120000"/>
              </a:lnSpc>
              <a:spcBef>
                <a:spcPts val="1416"/>
              </a:spcBef>
            </a:pPr>
            <a:r>
              <a:rPr lang="en-GB" sz="2644" dirty="0">
                <a:solidFill>
                  <a:schemeClr val="bg1"/>
                </a:solidFill>
              </a:rPr>
              <a:t> </a:t>
            </a:r>
            <a:r>
              <a:rPr lang="en-GB" sz="1599" dirty="0"/>
              <a:t>@sqllensman</a:t>
            </a:r>
          </a:p>
        </p:txBody>
      </p:sp>
      <p:sp>
        <p:nvSpPr>
          <p:cNvPr id="9" name="Rectangle 12">
            <a:extLst>
              <a:ext uri="{FF2B5EF4-FFF2-40B4-BE49-F238E27FC236}">
                <a16:creationId xmlns:a16="http://schemas.microsoft.com/office/drawing/2014/main" id="{D984D3E3-0C85-864A-9898-8117A00D6D88}"/>
              </a:ext>
            </a:extLst>
          </p:cNvPr>
          <p:cNvSpPr>
            <a:spLocks noChangeArrowheads="1"/>
          </p:cNvSpPr>
          <p:nvPr/>
        </p:nvSpPr>
        <p:spPr bwMode="auto">
          <a:xfrm>
            <a:off x="840479" y="5303106"/>
            <a:ext cx="1851379" cy="36029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p>
            <a:pPr lvl="1">
              <a:lnSpc>
                <a:spcPct val="120000"/>
              </a:lnSpc>
              <a:spcBef>
                <a:spcPts val="1416"/>
              </a:spcBef>
            </a:pPr>
            <a:r>
              <a:rPr lang="en-GB" sz="1599" u="sng" dirty="0"/>
              <a:t>Patrick Flynn</a:t>
            </a:r>
            <a:endParaRPr lang="en-CA" sz="1599" dirty="0">
              <a:cs typeface="Proxima Nova Light" charset="0"/>
            </a:endParaRPr>
          </a:p>
        </p:txBody>
      </p:sp>
      <p:pic>
        <p:nvPicPr>
          <p:cNvPr id="10" name="Picture 9" descr="linkedin.png">
            <a:extLst>
              <a:ext uri="{FF2B5EF4-FFF2-40B4-BE49-F238E27FC236}">
                <a16:creationId xmlns:a16="http://schemas.microsoft.com/office/drawing/2014/main" id="{7AE2687F-FDDE-8E4C-954C-01336FC8A6DA}"/>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6243" y="5202558"/>
            <a:ext cx="621391" cy="56127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3" name="Picture 12">
            <a:extLst>
              <a:ext uri="{FF2B5EF4-FFF2-40B4-BE49-F238E27FC236}">
                <a16:creationId xmlns:a16="http://schemas.microsoft.com/office/drawing/2014/main" id="{D7EE0993-7EBB-A84A-8F66-8264E84C04F1}"/>
              </a:ext>
            </a:extLst>
          </p:cNvPr>
          <p:cNvPicPr>
            <a:picLocks noChangeAspect="1"/>
          </p:cNvPicPr>
          <p:nvPr/>
        </p:nvPicPr>
        <p:blipFill>
          <a:blip r:embed="rId4"/>
          <a:stretch>
            <a:fillRect/>
          </a:stretch>
        </p:blipFill>
        <p:spPr>
          <a:xfrm flipH="1">
            <a:off x="608912" y="3682948"/>
            <a:ext cx="609431" cy="609431"/>
          </a:xfrm>
          <a:prstGeom prst="rect">
            <a:avLst/>
          </a:prstGeom>
        </p:spPr>
      </p:pic>
      <p:sp>
        <p:nvSpPr>
          <p:cNvPr id="17" name="Rectangle 16">
            <a:extLst>
              <a:ext uri="{FF2B5EF4-FFF2-40B4-BE49-F238E27FC236}">
                <a16:creationId xmlns:a16="http://schemas.microsoft.com/office/drawing/2014/main" id="{0CDA1F24-84A5-F94D-8956-9588DE9B1A88}"/>
              </a:ext>
            </a:extLst>
          </p:cNvPr>
          <p:cNvSpPr>
            <a:spLocks noChangeArrowheads="1"/>
          </p:cNvSpPr>
          <p:nvPr/>
        </p:nvSpPr>
        <p:spPr bwMode="auto">
          <a:xfrm>
            <a:off x="840478" y="3780177"/>
            <a:ext cx="3380522" cy="36029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p>
            <a:pPr lvl="1">
              <a:lnSpc>
                <a:spcPct val="120000"/>
              </a:lnSpc>
              <a:spcBef>
                <a:spcPts val="1416"/>
              </a:spcBef>
            </a:pPr>
            <a:r>
              <a:rPr lang="en-GB" sz="1599" dirty="0"/>
              <a:t>sqlsaturday@sqllensman.com</a:t>
            </a:r>
          </a:p>
        </p:txBody>
      </p:sp>
      <p:pic>
        <p:nvPicPr>
          <p:cNvPr id="11" name="Picture 10">
            <a:extLst>
              <a:ext uri="{FF2B5EF4-FFF2-40B4-BE49-F238E27FC236}">
                <a16:creationId xmlns:a16="http://schemas.microsoft.com/office/drawing/2014/main" id="{3FD38207-2C78-46C8-BC7F-190B60795D4E}"/>
              </a:ext>
            </a:extLst>
          </p:cNvPr>
          <p:cNvPicPr>
            <a:picLocks noChangeAspect="1"/>
          </p:cNvPicPr>
          <p:nvPr/>
        </p:nvPicPr>
        <p:blipFill>
          <a:blip r:embed="rId5"/>
          <a:stretch>
            <a:fillRect/>
          </a:stretch>
        </p:blipFill>
        <p:spPr>
          <a:xfrm>
            <a:off x="596242" y="352188"/>
            <a:ext cx="2283594" cy="1640381"/>
          </a:xfrm>
          <a:prstGeom prst="ellipse">
            <a:avLst/>
          </a:prstGeom>
        </p:spPr>
      </p:pic>
      <p:pic>
        <p:nvPicPr>
          <p:cNvPr id="12" name="Picture 11">
            <a:extLst>
              <a:ext uri="{FF2B5EF4-FFF2-40B4-BE49-F238E27FC236}">
                <a16:creationId xmlns:a16="http://schemas.microsoft.com/office/drawing/2014/main" id="{7004F59E-EB2F-4392-B184-289FB0AC2BD4}"/>
              </a:ext>
            </a:extLst>
          </p:cNvPr>
          <p:cNvPicPr>
            <a:picLocks noChangeAspect="1"/>
          </p:cNvPicPr>
          <p:nvPr/>
        </p:nvPicPr>
        <p:blipFill>
          <a:blip r:embed="rId6"/>
          <a:stretch>
            <a:fillRect/>
          </a:stretch>
        </p:blipFill>
        <p:spPr>
          <a:xfrm>
            <a:off x="6996966" y="392416"/>
            <a:ext cx="2279178" cy="578299"/>
          </a:xfrm>
          <a:prstGeom prst="rect">
            <a:avLst/>
          </a:prstGeom>
        </p:spPr>
      </p:pic>
      <p:sp>
        <p:nvSpPr>
          <p:cNvPr id="3" name="Rectangle 2">
            <a:extLst>
              <a:ext uri="{FF2B5EF4-FFF2-40B4-BE49-F238E27FC236}">
                <a16:creationId xmlns:a16="http://schemas.microsoft.com/office/drawing/2014/main" id="{D1F4BC09-9462-4E45-92E3-44418684D868}"/>
              </a:ext>
            </a:extLst>
          </p:cNvPr>
          <p:cNvSpPr/>
          <p:nvPr/>
        </p:nvSpPr>
        <p:spPr>
          <a:xfrm>
            <a:off x="6750115" y="2491637"/>
            <a:ext cx="3099137" cy="877548"/>
          </a:xfrm>
          <a:prstGeom prst="rect">
            <a:avLst/>
          </a:prstGeom>
        </p:spPr>
        <p:txBody>
          <a:bodyPr wrap="square">
            <a:spAutoFit/>
          </a:bodyPr>
          <a:lstStyle/>
          <a:p>
            <a:r>
              <a:rPr lang="en-AU" sz="1701" dirty="0"/>
              <a:t>MCM – SQL Server 2008 </a:t>
            </a:r>
          </a:p>
          <a:p>
            <a:r>
              <a:rPr lang="en-AU" sz="1701" dirty="0"/>
              <a:t>MCSM – Data Platform</a:t>
            </a:r>
          </a:p>
          <a:p>
            <a:r>
              <a:rPr lang="en-AU" sz="1701" dirty="0"/>
              <a:t>Production DBA for 10+ years.</a:t>
            </a:r>
          </a:p>
        </p:txBody>
      </p:sp>
    </p:spTree>
    <p:extLst>
      <p:ext uri="{BB962C8B-B14F-4D97-AF65-F5344CB8AC3E}">
        <p14:creationId xmlns:p14="http://schemas.microsoft.com/office/powerpoint/2010/main" val="18628089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856BF-1CDF-4BDC-A2D1-BC3B1A1D1465}"/>
              </a:ext>
            </a:extLst>
          </p:cNvPr>
          <p:cNvSpPr>
            <a:spLocks noGrp="1"/>
          </p:cNvSpPr>
          <p:nvPr>
            <p:ph type="title"/>
          </p:nvPr>
        </p:nvSpPr>
        <p:spPr/>
        <p:txBody>
          <a:bodyPr/>
          <a:lstStyle/>
          <a:p>
            <a:r>
              <a:rPr lang="en-NZ" dirty="0"/>
              <a:t>What is a Graph Database</a:t>
            </a:r>
          </a:p>
        </p:txBody>
      </p:sp>
      <p:sp>
        <p:nvSpPr>
          <p:cNvPr id="3" name="Content Placeholder 2">
            <a:extLst>
              <a:ext uri="{FF2B5EF4-FFF2-40B4-BE49-F238E27FC236}">
                <a16:creationId xmlns:a16="http://schemas.microsoft.com/office/drawing/2014/main" id="{26996129-FF66-4755-899D-96A7FFD7D132}"/>
              </a:ext>
            </a:extLst>
          </p:cNvPr>
          <p:cNvSpPr>
            <a:spLocks noGrp="1"/>
          </p:cNvSpPr>
          <p:nvPr>
            <p:ph idx="1"/>
          </p:nvPr>
        </p:nvSpPr>
        <p:spPr/>
        <p:txBody>
          <a:bodyPr>
            <a:normAutofit fontScale="92500" lnSpcReduction="20000"/>
          </a:bodyPr>
          <a:lstStyle/>
          <a:p>
            <a:pPr marL="571500" indent="-571500">
              <a:buFont typeface="Arial" panose="020B0604020202020204" pitchFamily="34" charset="0"/>
              <a:buChar char="•"/>
            </a:pPr>
            <a:r>
              <a:rPr lang="en-US" dirty="0"/>
              <a:t>Edges and relationships are first class entities and can have attributes or properties</a:t>
            </a:r>
          </a:p>
          <a:p>
            <a:pPr marL="571500" indent="-571500">
              <a:buFont typeface="Arial" panose="020B0604020202020204" pitchFamily="34" charset="0"/>
              <a:buChar char="•"/>
            </a:pPr>
            <a:endParaRPr lang="en-US" dirty="0"/>
          </a:p>
          <a:p>
            <a:pPr marL="571500" indent="-571500">
              <a:buFont typeface="Arial" panose="020B0604020202020204" pitchFamily="34" charset="0"/>
              <a:buChar char="•"/>
            </a:pPr>
            <a:r>
              <a:rPr lang="en-US" dirty="0"/>
              <a:t>A single edge can flexibly connect multiple nodes</a:t>
            </a:r>
          </a:p>
          <a:p>
            <a:pPr marL="571500" indent="-571500">
              <a:buFont typeface="Arial" panose="020B0604020202020204" pitchFamily="34" charset="0"/>
              <a:buChar char="•"/>
            </a:pPr>
            <a:endParaRPr lang="en-US" dirty="0"/>
          </a:p>
          <a:p>
            <a:pPr marL="571500" indent="-571500">
              <a:buFont typeface="Arial" panose="020B0604020202020204" pitchFamily="34" charset="0"/>
              <a:buChar char="•"/>
            </a:pPr>
            <a:r>
              <a:rPr lang="en-US" dirty="0"/>
              <a:t>Easily express pattern matching and multi-hop navigation queries</a:t>
            </a:r>
          </a:p>
          <a:p>
            <a:pPr marL="571500" indent="-571500">
              <a:buFont typeface="Arial" panose="020B0604020202020204" pitchFamily="34" charset="0"/>
              <a:buChar char="•"/>
            </a:pPr>
            <a:endParaRPr lang="en-US" dirty="0"/>
          </a:p>
          <a:p>
            <a:pPr marL="571500" indent="-571500">
              <a:buFont typeface="Arial" panose="020B0604020202020204" pitchFamily="34" charset="0"/>
              <a:buChar char="•"/>
            </a:pPr>
            <a:r>
              <a:rPr lang="en-US" dirty="0"/>
              <a:t>Supports OLTP and OLAP (analytics) just like SQL databases</a:t>
            </a:r>
          </a:p>
        </p:txBody>
      </p:sp>
    </p:spTree>
    <p:extLst>
      <p:ext uri="{BB962C8B-B14F-4D97-AF65-F5344CB8AC3E}">
        <p14:creationId xmlns:p14="http://schemas.microsoft.com/office/powerpoint/2010/main" val="298568360"/>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FAFE03D-3DD5-4594-8D8A-AAB188E85826}"/>
              </a:ext>
            </a:extLst>
          </p:cNvPr>
          <p:cNvPicPr>
            <a:picLocks noChangeAspect="1"/>
          </p:cNvPicPr>
          <p:nvPr/>
        </p:nvPicPr>
        <p:blipFill>
          <a:blip r:embed="rId2"/>
          <a:stretch>
            <a:fillRect/>
          </a:stretch>
        </p:blipFill>
        <p:spPr>
          <a:xfrm>
            <a:off x="546591" y="49513"/>
            <a:ext cx="7713639" cy="5785229"/>
          </a:xfrm>
          <a:prstGeom prst="rect">
            <a:avLst/>
          </a:prstGeom>
        </p:spPr>
      </p:pic>
    </p:spTree>
    <p:extLst>
      <p:ext uri="{BB962C8B-B14F-4D97-AF65-F5344CB8AC3E}">
        <p14:creationId xmlns:p14="http://schemas.microsoft.com/office/powerpoint/2010/main" val="23481225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D625508-D5D1-441B-8C73-0DE3A7D72D8F}"/>
              </a:ext>
            </a:extLst>
          </p:cNvPr>
          <p:cNvSpPr>
            <a:spLocks noGrp="1"/>
          </p:cNvSpPr>
          <p:nvPr>
            <p:ph type="title"/>
          </p:nvPr>
        </p:nvSpPr>
        <p:spPr/>
        <p:txBody>
          <a:bodyPr/>
          <a:lstStyle/>
          <a:p>
            <a:endParaRPr lang="en-NZ"/>
          </a:p>
        </p:txBody>
      </p:sp>
      <p:sp>
        <p:nvSpPr>
          <p:cNvPr id="5" name="Content Placeholder 4">
            <a:extLst>
              <a:ext uri="{FF2B5EF4-FFF2-40B4-BE49-F238E27FC236}">
                <a16:creationId xmlns:a16="http://schemas.microsoft.com/office/drawing/2014/main" id="{B04A20F2-0AC4-476C-9B76-7E6BB7A1DA20}"/>
              </a:ext>
            </a:extLst>
          </p:cNvPr>
          <p:cNvSpPr>
            <a:spLocks noGrp="1"/>
          </p:cNvSpPr>
          <p:nvPr>
            <p:ph idx="1"/>
          </p:nvPr>
        </p:nvSpPr>
        <p:spPr/>
        <p:txBody>
          <a:bodyPr/>
          <a:lstStyle/>
          <a:p>
            <a:endParaRPr lang="en-NZ" dirty="0"/>
          </a:p>
        </p:txBody>
      </p:sp>
      <p:pic>
        <p:nvPicPr>
          <p:cNvPr id="1026" name="Picture 2" descr="https://stephanefrechette.com/blog/wp-content/uploads/2017/05/erd_01-1.png">
            <a:extLst>
              <a:ext uri="{FF2B5EF4-FFF2-40B4-BE49-F238E27FC236}">
                <a16:creationId xmlns:a16="http://schemas.microsoft.com/office/drawing/2014/main" id="{63963159-7580-4D53-A54F-DEAF384D52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95086" y="345010"/>
            <a:ext cx="5330315" cy="5759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540074"/>
      </p:ext>
    </p:extLst>
  </p:cSld>
  <p:clrMapOvr>
    <a:masterClrMapping/>
  </p:clrMapOvr>
  <p:transition spd="slow"/>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AE3EE4B-DEE2-4D5F-BAC2-91C6B7D80BCD}"/>
              </a:ext>
            </a:extLst>
          </p:cNvPr>
          <p:cNvSpPr>
            <a:spLocks noGrp="1"/>
          </p:cNvSpPr>
          <p:nvPr>
            <p:ph type="title"/>
          </p:nvPr>
        </p:nvSpPr>
        <p:spPr/>
        <p:txBody>
          <a:bodyPr/>
          <a:lstStyle/>
          <a:p>
            <a:endParaRPr lang="en-NZ"/>
          </a:p>
        </p:txBody>
      </p:sp>
      <p:sp>
        <p:nvSpPr>
          <p:cNvPr id="5" name="Content Placeholder 4">
            <a:extLst>
              <a:ext uri="{FF2B5EF4-FFF2-40B4-BE49-F238E27FC236}">
                <a16:creationId xmlns:a16="http://schemas.microsoft.com/office/drawing/2014/main" id="{C266240B-3CA2-495A-9AC1-3971DC1B7ACA}"/>
              </a:ext>
            </a:extLst>
          </p:cNvPr>
          <p:cNvSpPr>
            <a:spLocks noGrp="1"/>
          </p:cNvSpPr>
          <p:nvPr>
            <p:ph idx="1"/>
          </p:nvPr>
        </p:nvSpPr>
        <p:spPr/>
        <p:txBody>
          <a:bodyPr/>
          <a:lstStyle/>
          <a:p>
            <a:endParaRPr lang="en-NZ"/>
          </a:p>
        </p:txBody>
      </p:sp>
      <p:pic>
        <p:nvPicPr>
          <p:cNvPr id="2050" name="Picture 2" descr="https://stephanefrechette.com/blog/wp-content/uploads/2017/05/craftcans_propertygraph.png">
            <a:extLst>
              <a:ext uri="{FF2B5EF4-FFF2-40B4-BE49-F238E27FC236}">
                <a16:creationId xmlns:a16="http://schemas.microsoft.com/office/drawing/2014/main" id="{196247B6-1812-449E-922A-142E6EAFAD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3804" y="1114048"/>
            <a:ext cx="11052879" cy="42520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2742828"/>
      </p:ext>
    </p:extLst>
  </p:cSld>
  <p:clrMapOvr>
    <a:masterClrMapping/>
  </p:clrMapOvr>
  <p:transition spd="slow"/>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Uses for a</a:t>
            </a:r>
            <a:r>
              <a:rPr lang="en-NZ" dirty="0"/>
              <a:t> Graph Database</a:t>
            </a:r>
            <a:endParaRPr lang="en-US" dirty="0"/>
          </a:p>
        </p:txBody>
      </p:sp>
      <p:sp>
        <p:nvSpPr>
          <p:cNvPr id="3" name="Text Placeholder 2">
            <a:extLst>
              <a:ext uri="{FF2B5EF4-FFF2-40B4-BE49-F238E27FC236}">
                <a16:creationId xmlns:a16="http://schemas.microsoft.com/office/drawing/2014/main" id="{0F7400E2-7121-43F6-971C-1CCD23E7F9C4}"/>
              </a:ext>
            </a:extLst>
          </p:cNvPr>
          <p:cNvSpPr>
            <a:spLocks noGrp="1"/>
          </p:cNvSpPr>
          <p:nvPr>
            <p:ph type="body" idx="1"/>
          </p:nvPr>
        </p:nvSpPr>
        <p:spPr/>
        <p:txBody>
          <a:bodyPr/>
          <a:lstStyle/>
          <a:p>
            <a:endParaRPr lang="en-NZ"/>
          </a:p>
        </p:txBody>
      </p:sp>
    </p:spTree>
    <p:extLst>
      <p:ext uri="{BB962C8B-B14F-4D97-AF65-F5344CB8AC3E}">
        <p14:creationId xmlns:p14="http://schemas.microsoft.com/office/powerpoint/2010/main" val="1678248216"/>
      </p:ext>
    </p:extLst>
  </p:cSld>
  <p:clrMapOvr>
    <a:masterClrMapping/>
  </p:clrMapOvr>
  <p:transition spd="slow"/>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47F1A0-7DF1-4C96-AA13-D46E5263F5F9}"/>
              </a:ext>
            </a:extLst>
          </p:cNvPr>
          <p:cNvSpPr>
            <a:spLocks noGrp="1"/>
          </p:cNvSpPr>
          <p:nvPr>
            <p:ph type="title"/>
          </p:nvPr>
        </p:nvSpPr>
        <p:spPr/>
        <p:txBody>
          <a:bodyPr/>
          <a:lstStyle/>
          <a:p>
            <a:r>
              <a:rPr lang="en-US" dirty="0"/>
              <a:t>Uses for a</a:t>
            </a:r>
            <a:r>
              <a:rPr lang="en-NZ" dirty="0"/>
              <a:t> Graph Database</a:t>
            </a:r>
          </a:p>
        </p:txBody>
      </p:sp>
      <p:sp>
        <p:nvSpPr>
          <p:cNvPr id="5" name="Content Placeholder 4">
            <a:extLst>
              <a:ext uri="{FF2B5EF4-FFF2-40B4-BE49-F238E27FC236}">
                <a16:creationId xmlns:a16="http://schemas.microsoft.com/office/drawing/2014/main" id="{5056E052-4D2A-4E3B-BBDB-558D078F27F9}"/>
              </a:ext>
            </a:extLst>
          </p:cNvPr>
          <p:cNvSpPr>
            <a:spLocks noGrp="1"/>
          </p:cNvSpPr>
          <p:nvPr>
            <p:ph idx="1"/>
          </p:nvPr>
        </p:nvSpPr>
        <p:spPr/>
        <p:txBody>
          <a:bodyPr>
            <a:normAutofit/>
          </a:bodyPr>
          <a:lstStyle/>
          <a:p>
            <a:pPr marL="431932" indent="-431932" defTabSz="847009">
              <a:defRPr/>
            </a:pPr>
            <a:r>
              <a:rPr lang="en-US" sz="3335" dirty="0">
                <a:solidFill>
                  <a:srgbClr val="353535"/>
                </a:solidFill>
                <a:latin typeface="Segoe UI Semilight"/>
              </a:rPr>
              <a:t>Common Graph Database Scenarios</a:t>
            </a:r>
          </a:p>
          <a:p>
            <a:pPr marL="749561" lvl="1" indent="-317628" defTabSz="847009">
              <a:defRPr/>
            </a:pPr>
            <a:r>
              <a:rPr lang="en-US" sz="2964" dirty="0">
                <a:solidFill>
                  <a:srgbClr val="353535"/>
                </a:solidFill>
                <a:latin typeface="Segoe UI Semilight"/>
              </a:rPr>
              <a:t>Recommendation Systems</a:t>
            </a:r>
          </a:p>
          <a:p>
            <a:pPr marL="749561" lvl="1" indent="-317628" defTabSz="847009">
              <a:defRPr/>
            </a:pPr>
            <a:r>
              <a:rPr lang="en-US" sz="2964" dirty="0">
                <a:solidFill>
                  <a:srgbClr val="353535"/>
                </a:solidFill>
                <a:latin typeface="Segoe UI Semilight"/>
              </a:rPr>
              <a:t>Fraud Detection</a:t>
            </a:r>
          </a:p>
          <a:p>
            <a:pPr marL="749561" lvl="1" indent="-317628" defTabSz="847009">
              <a:defRPr/>
            </a:pPr>
            <a:r>
              <a:rPr lang="en-US" sz="2964" dirty="0">
                <a:solidFill>
                  <a:srgbClr val="353535"/>
                </a:solidFill>
                <a:latin typeface="Segoe UI Semilight"/>
              </a:rPr>
              <a:t>Content Management</a:t>
            </a:r>
          </a:p>
          <a:p>
            <a:pPr marL="749561" lvl="1" indent="-317628" defTabSz="847009">
              <a:defRPr/>
            </a:pPr>
            <a:r>
              <a:rPr lang="en-US" sz="2964" dirty="0">
                <a:solidFill>
                  <a:srgbClr val="353535"/>
                </a:solidFill>
                <a:latin typeface="Segoe UI Semilight"/>
              </a:rPr>
              <a:t>Bill of Materials, product hierarchy </a:t>
            </a:r>
          </a:p>
          <a:p>
            <a:pPr marL="749561" lvl="1" indent="-317628" defTabSz="847009">
              <a:defRPr/>
            </a:pPr>
            <a:r>
              <a:rPr lang="en-US" sz="2964" dirty="0">
                <a:solidFill>
                  <a:srgbClr val="353535"/>
                </a:solidFill>
                <a:latin typeface="Segoe UI Semilight"/>
              </a:rPr>
              <a:t>CRM</a:t>
            </a:r>
            <a:endParaRPr lang="en-US" sz="3705" dirty="0">
              <a:solidFill>
                <a:srgbClr val="353535"/>
              </a:solidFill>
              <a:latin typeface="Segoe UI Semilight"/>
            </a:endParaRPr>
          </a:p>
        </p:txBody>
      </p:sp>
    </p:spTree>
    <p:extLst>
      <p:ext uri="{BB962C8B-B14F-4D97-AF65-F5344CB8AC3E}">
        <p14:creationId xmlns:p14="http://schemas.microsoft.com/office/powerpoint/2010/main" val="2005260641"/>
      </p:ext>
    </p:extLst>
  </p:cSld>
  <p:clrMapOvr>
    <a:masterClrMapping/>
  </p:clrMapOvr>
  <p:transition spd="slow"/>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536761" y="1258734"/>
            <a:ext cx="3307839" cy="4586394"/>
          </a:xfrm>
          <a:prstGeom prst="rect">
            <a:avLst/>
          </a:prstGeom>
          <a:ln w="19050"/>
        </p:spPr>
        <p:style>
          <a:lnRef idx="2">
            <a:schemeClr val="accent4"/>
          </a:lnRef>
          <a:fillRef idx="1">
            <a:schemeClr val="lt1"/>
          </a:fillRef>
          <a:effectRef idx="0">
            <a:schemeClr val="accent4"/>
          </a:effectRef>
          <a:fontRef idx="minor">
            <a:schemeClr val="dk1"/>
          </a:fontRef>
        </p:style>
        <p:txBody>
          <a:bodyPr rtlCol="0" anchor="ctr"/>
          <a:lstStyle/>
          <a:p>
            <a:pPr algn="ctr"/>
            <a:endParaRPr lang="en-US" sz="1701" dirty="0"/>
          </a:p>
          <a:p>
            <a:pPr algn="ctr"/>
            <a:endParaRPr lang="en-US" sz="1701" dirty="0"/>
          </a:p>
          <a:p>
            <a:pPr algn="ctr"/>
            <a:endParaRPr lang="en-US" sz="1701" dirty="0"/>
          </a:p>
          <a:p>
            <a:pPr algn="ctr"/>
            <a:endParaRPr lang="en-US" sz="1039" dirty="0"/>
          </a:p>
          <a:p>
            <a:pPr algn="ctr"/>
            <a:endParaRPr lang="en-US" sz="1701" dirty="0"/>
          </a:p>
          <a:p>
            <a:pPr algn="ctr"/>
            <a:endParaRPr lang="en-US" sz="1701" dirty="0"/>
          </a:p>
          <a:p>
            <a:pPr algn="ctr"/>
            <a:endParaRPr lang="en-US" sz="1701" dirty="0"/>
          </a:p>
          <a:p>
            <a:pPr algn="ctr"/>
            <a:endParaRPr lang="en-US" sz="1701" dirty="0"/>
          </a:p>
          <a:p>
            <a:pPr algn="ctr"/>
            <a:endParaRPr lang="en-US" sz="1701" dirty="0"/>
          </a:p>
          <a:p>
            <a:pPr algn="ctr"/>
            <a:endParaRPr lang="en-US" sz="1701" dirty="0"/>
          </a:p>
          <a:p>
            <a:pPr algn="ctr"/>
            <a:endParaRPr lang="en-US" sz="1701" dirty="0">
              <a:solidFill>
                <a:schemeClr val="tx2"/>
              </a:solidFill>
            </a:endParaRPr>
          </a:p>
          <a:p>
            <a:pPr algn="ctr"/>
            <a:r>
              <a:rPr lang="en-US" sz="1701" dirty="0">
                <a:solidFill>
                  <a:schemeClr val="accent4">
                    <a:lumMod val="50000"/>
                  </a:schemeClr>
                </a:solidFill>
              </a:rPr>
              <a:t>Hierarchical or interconnected data, entities with multiple parents. </a:t>
            </a:r>
          </a:p>
        </p:txBody>
      </p:sp>
      <p:sp>
        <p:nvSpPr>
          <p:cNvPr id="9" name="Rectangle 8"/>
          <p:cNvSpPr/>
          <p:nvPr/>
        </p:nvSpPr>
        <p:spPr>
          <a:xfrm>
            <a:off x="7146810" y="1263287"/>
            <a:ext cx="3138062" cy="4586394"/>
          </a:xfrm>
          <a:prstGeom prst="rect">
            <a:avLst/>
          </a:prstGeom>
          <a:ln w="19050"/>
        </p:spPr>
        <p:style>
          <a:lnRef idx="2">
            <a:schemeClr val="accent4"/>
          </a:lnRef>
          <a:fillRef idx="1">
            <a:schemeClr val="lt1"/>
          </a:fillRef>
          <a:effectRef idx="0">
            <a:schemeClr val="accent4"/>
          </a:effectRef>
          <a:fontRef idx="minor">
            <a:schemeClr val="dk1"/>
          </a:fontRef>
        </p:style>
        <p:txBody>
          <a:bodyPr rtlCol="0" anchor="ctr"/>
          <a:lstStyle/>
          <a:p>
            <a:pPr algn="ctr"/>
            <a:endParaRPr lang="en-US" sz="1701" dirty="0">
              <a:solidFill>
                <a:schemeClr val="accent4">
                  <a:lumMod val="50000"/>
                </a:schemeClr>
              </a:solidFill>
            </a:endParaRPr>
          </a:p>
          <a:p>
            <a:pPr algn="ctr"/>
            <a:endParaRPr lang="en-US" sz="1701" dirty="0">
              <a:solidFill>
                <a:schemeClr val="accent4">
                  <a:lumMod val="50000"/>
                </a:schemeClr>
              </a:solidFill>
            </a:endParaRPr>
          </a:p>
          <a:p>
            <a:pPr algn="ctr"/>
            <a:endParaRPr lang="en-US" sz="1701" dirty="0">
              <a:solidFill>
                <a:schemeClr val="accent4">
                  <a:lumMod val="50000"/>
                </a:schemeClr>
              </a:solidFill>
            </a:endParaRPr>
          </a:p>
          <a:p>
            <a:pPr algn="ctr"/>
            <a:endParaRPr lang="en-US" sz="1701" dirty="0">
              <a:solidFill>
                <a:schemeClr val="accent4">
                  <a:lumMod val="50000"/>
                </a:schemeClr>
              </a:solidFill>
            </a:endParaRPr>
          </a:p>
          <a:p>
            <a:pPr algn="ctr"/>
            <a:endParaRPr lang="en-US" sz="1701" dirty="0">
              <a:solidFill>
                <a:schemeClr val="accent4">
                  <a:lumMod val="50000"/>
                </a:schemeClr>
              </a:solidFill>
            </a:endParaRPr>
          </a:p>
          <a:p>
            <a:pPr algn="ctr"/>
            <a:endParaRPr lang="en-US" sz="1701" dirty="0">
              <a:solidFill>
                <a:schemeClr val="accent4">
                  <a:lumMod val="50000"/>
                </a:schemeClr>
              </a:solidFill>
            </a:endParaRPr>
          </a:p>
          <a:p>
            <a:pPr algn="ctr"/>
            <a:endParaRPr lang="en-US" sz="1701" dirty="0">
              <a:solidFill>
                <a:schemeClr val="accent4">
                  <a:lumMod val="50000"/>
                </a:schemeClr>
              </a:solidFill>
            </a:endParaRPr>
          </a:p>
          <a:p>
            <a:pPr algn="ctr"/>
            <a:endParaRPr lang="en-US" sz="1701" dirty="0">
              <a:solidFill>
                <a:schemeClr val="accent4">
                  <a:lumMod val="50000"/>
                </a:schemeClr>
              </a:solidFill>
            </a:endParaRPr>
          </a:p>
          <a:p>
            <a:pPr algn="ctr"/>
            <a:endParaRPr lang="en-US" sz="1701" dirty="0">
              <a:solidFill>
                <a:schemeClr val="accent4">
                  <a:lumMod val="50000"/>
                </a:schemeClr>
              </a:solidFill>
            </a:endParaRPr>
          </a:p>
          <a:p>
            <a:pPr algn="ctr"/>
            <a:endParaRPr lang="en-US" sz="1701" dirty="0">
              <a:solidFill>
                <a:schemeClr val="accent4">
                  <a:lumMod val="50000"/>
                </a:schemeClr>
              </a:solidFill>
            </a:endParaRPr>
          </a:p>
          <a:p>
            <a:pPr algn="ctr"/>
            <a:endParaRPr lang="en-US" sz="1701" dirty="0">
              <a:solidFill>
                <a:schemeClr val="accent4">
                  <a:lumMod val="50000"/>
                </a:schemeClr>
              </a:solidFill>
            </a:endParaRPr>
          </a:p>
          <a:p>
            <a:pPr algn="ctr"/>
            <a:endParaRPr lang="en-US" sz="1701" dirty="0">
              <a:solidFill>
                <a:schemeClr val="accent4">
                  <a:lumMod val="50000"/>
                </a:schemeClr>
              </a:solidFill>
            </a:endParaRPr>
          </a:p>
          <a:p>
            <a:pPr algn="ctr"/>
            <a:r>
              <a:rPr lang="en-US" sz="1701" dirty="0">
                <a:solidFill>
                  <a:schemeClr val="accent4">
                    <a:lumMod val="50000"/>
                  </a:schemeClr>
                </a:solidFill>
              </a:rPr>
              <a:t>Analyze interconnected data, materialize new information from existing facts. Identify non-obvious connections</a:t>
            </a:r>
          </a:p>
        </p:txBody>
      </p:sp>
      <p:sp>
        <p:nvSpPr>
          <p:cNvPr id="311" name="Rectangle 310">
            <a:extLst>
              <a:ext uri="{FF2B5EF4-FFF2-40B4-BE49-F238E27FC236}">
                <a16:creationId xmlns:a16="http://schemas.microsoft.com/office/drawing/2014/main" id="{CFD16F2C-B45B-4E9B-9F62-442B5BA82EF8}"/>
              </a:ext>
            </a:extLst>
          </p:cNvPr>
          <p:cNvSpPr/>
          <p:nvPr/>
        </p:nvSpPr>
        <p:spPr>
          <a:xfrm>
            <a:off x="3914396" y="1258735"/>
            <a:ext cx="3171423" cy="4586394"/>
          </a:xfrm>
          <a:prstGeom prst="rect">
            <a:avLst/>
          </a:prstGeom>
          <a:ln w="19050"/>
        </p:spPr>
        <p:style>
          <a:lnRef idx="2">
            <a:schemeClr val="accent4"/>
          </a:lnRef>
          <a:fillRef idx="1">
            <a:schemeClr val="lt1"/>
          </a:fillRef>
          <a:effectRef idx="0">
            <a:schemeClr val="accent4"/>
          </a:effectRef>
          <a:fontRef idx="minor">
            <a:schemeClr val="dk1"/>
          </a:fontRef>
        </p:style>
        <p:txBody>
          <a:bodyPr rtlCol="0" anchor="ctr"/>
          <a:lstStyle/>
          <a:p>
            <a:pPr algn="ctr"/>
            <a:endParaRPr lang="en-US" sz="1701" dirty="0"/>
          </a:p>
          <a:p>
            <a:pPr algn="ctr"/>
            <a:endParaRPr lang="en-US" sz="1701" dirty="0"/>
          </a:p>
          <a:p>
            <a:pPr algn="ctr"/>
            <a:endParaRPr lang="en-US" sz="1701" dirty="0"/>
          </a:p>
          <a:p>
            <a:pPr algn="ctr"/>
            <a:endParaRPr lang="en-US" sz="1701" dirty="0"/>
          </a:p>
          <a:p>
            <a:pPr algn="ctr"/>
            <a:endParaRPr lang="en-US" sz="1701" dirty="0"/>
          </a:p>
          <a:p>
            <a:pPr algn="ctr"/>
            <a:endParaRPr lang="en-US" sz="1701" dirty="0"/>
          </a:p>
          <a:p>
            <a:pPr algn="ctr"/>
            <a:endParaRPr lang="en-US" sz="1701" dirty="0"/>
          </a:p>
          <a:p>
            <a:pPr algn="ctr"/>
            <a:endParaRPr lang="en-US" sz="1701" dirty="0"/>
          </a:p>
          <a:p>
            <a:pPr algn="ctr"/>
            <a:endParaRPr lang="en-US" sz="1701" dirty="0"/>
          </a:p>
          <a:p>
            <a:pPr algn="ctr"/>
            <a:endParaRPr lang="en-US" sz="1701" dirty="0"/>
          </a:p>
          <a:p>
            <a:pPr algn="ctr"/>
            <a:endParaRPr lang="en-US" sz="1701" dirty="0"/>
          </a:p>
          <a:p>
            <a:pPr algn="ctr"/>
            <a:endParaRPr lang="en-US" sz="1701" dirty="0"/>
          </a:p>
          <a:p>
            <a:pPr algn="ctr"/>
            <a:endParaRPr lang="en-US" sz="1701" dirty="0"/>
          </a:p>
        </p:txBody>
      </p:sp>
      <p:sp>
        <p:nvSpPr>
          <p:cNvPr id="312" name="TextBox 311">
            <a:extLst>
              <a:ext uri="{FF2B5EF4-FFF2-40B4-BE49-F238E27FC236}">
                <a16:creationId xmlns:a16="http://schemas.microsoft.com/office/drawing/2014/main" id="{FD0CB922-63C9-4215-8427-DE21618C507F}"/>
              </a:ext>
            </a:extLst>
          </p:cNvPr>
          <p:cNvSpPr txBox="1"/>
          <p:nvPr/>
        </p:nvSpPr>
        <p:spPr>
          <a:xfrm>
            <a:off x="4072504" y="4568683"/>
            <a:ext cx="2855204" cy="1139286"/>
          </a:xfrm>
          <a:prstGeom prst="rect">
            <a:avLst/>
          </a:prstGeom>
          <a:noFill/>
        </p:spPr>
        <p:txBody>
          <a:bodyPr wrap="square" rtlCol="0">
            <a:spAutoFit/>
          </a:bodyPr>
          <a:lstStyle/>
          <a:p>
            <a:pPr algn="ctr"/>
            <a:r>
              <a:rPr lang="en-US" sz="1701" dirty="0">
                <a:solidFill>
                  <a:schemeClr val="accent4">
                    <a:lumMod val="50000"/>
                  </a:schemeClr>
                </a:solidFill>
              </a:rPr>
              <a:t>Complex many-to-many relationships. One relation flexibly connecting multiple entities.</a:t>
            </a:r>
          </a:p>
        </p:txBody>
      </p:sp>
      <p:sp>
        <p:nvSpPr>
          <p:cNvPr id="437" name="TextBox 436">
            <a:extLst>
              <a:ext uri="{FF2B5EF4-FFF2-40B4-BE49-F238E27FC236}">
                <a16:creationId xmlns:a16="http://schemas.microsoft.com/office/drawing/2014/main" id="{630EED97-3AF4-4603-9305-F82E9D02B6D5}"/>
              </a:ext>
            </a:extLst>
          </p:cNvPr>
          <p:cNvSpPr txBox="1"/>
          <p:nvPr/>
        </p:nvSpPr>
        <p:spPr>
          <a:xfrm>
            <a:off x="2268668" y="1621777"/>
            <a:ext cx="325730" cy="354071"/>
          </a:xfrm>
          <a:prstGeom prst="rect">
            <a:avLst/>
          </a:prstGeom>
          <a:noFill/>
        </p:spPr>
        <p:txBody>
          <a:bodyPr wrap="none" rtlCol="0">
            <a:spAutoFit/>
          </a:bodyPr>
          <a:lstStyle/>
          <a:p>
            <a:r>
              <a:rPr lang="en-US" sz="1701" dirty="0">
                <a:solidFill>
                  <a:schemeClr val="bg1"/>
                </a:solidFill>
              </a:rPr>
              <a:t>A</a:t>
            </a:r>
          </a:p>
        </p:txBody>
      </p:sp>
      <p:graphicFrame>
        <p:nvGraphicFramePr>
          <p:cNvPr id="5" name="Diagram 4">
            <a:extLst>
              <a:ext uri="{FF2B5EF4-FFF2-40B4-BE49-F238E27FC236}">
                <a16:creationId xmlns:a16="http://schemas.microsoft.com/office/drawing/2014/main" id="{EB790681-D247-488C-9C94-397E730A57A5}"/>
              </a:ext>
            </a:extLst>
          </p:cNvPr>
          <p:cNvGraphicFramePr/>
          <p:nvPr>
            <p:extLst/>
          </p:nvPr>
        </p:nvGraphicFramePr>
        <p:xfrm>
          <a:off x="748523" y="855710"/>
          <a:ext cx="3007762" cy="430584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 name="Picture 7">
            <a:extLst>
              <a:ext uri="{FF2B5EF4-FFF2-40B4-BE49-F238E27FC236}">
                <a16:creationId xmlns:a16="http://schemas.microsoft.com/office/drawing/2014/main" id="{58064EDA-2C3F-4409-8A45-E272E329BDBD}"/>
              </a:ext>
            </a:extLst>
          </p:cNvPr>
          <p:cNvPicPr>
            <a:picLocks noChangeAspect="1"/>
          </p:cNvPicPr>
          <p:nvPr/>
        </p:nvPicPr>
        <p:blipFill>
          <a:blip r:embed="rId8"/>
          <a:stretch>
            <a:fillRect/>
          </a:stretch>
        </p:blipFill>
        <p:spPr>
          <a:xfrm>
            <a:off x="3926352" y="1420411"/>
            <a:ext cx="3145627" cy="2611742"/>
          </a:xfrm>
          <a:prstGeom prst="rect">
            <a:avLst/>
          </a:prstGeom>
        </p:spPr>
      </p:pic>
      <p:pic>
        <p:nvPicPr>
          <p:cNvPr id="13" name="Picture 12">
            <a:extLst>
              <a:ext uri="{FF2B5EF4-FFF2-40B4-BE49-F238E27FC236}">
                <a16:creationId xmlns:a16="http://schemas.microsoft.com/office/drawing/2014/main" id="{581C3198-C938-4A56-81AF-92F4E6DF6D96}"/>
              </a:ext>
            </a:extLst>
          </p:cNvPr>
          <p:cNvPicPr>
            <a:picLocks noChangeAspect="1"/>
          </p:cNvPicPr>
          <p:nvPr/>
        </p:nvPicPr>
        <p:blipFill>
          <a:blip r:embed="rId9"/>
          <a:stretch>
            <a:fillRect/>
          </a:stretch>
        </p:blipFill>
        <p:spPr>
          <a:xfrm>
            <a:off x="7891817" y="1404116"/>
            <a:ext cx="1538983" cy="3100592"/>
          </a:xfrm>
          <a:prstGeom prst="rect">
            <a:avLst/>
          </a:prstGeom>
        </p:spPr>
      </p:pic>
      <p:cxnSp>
        <p:nvCxnSpPr>
          <p:cNvPr id="10" name="Elbow Connector 9"/>
          <p:cNvCxnSpPr/>
          <p:nvPr/>
        </p:nvCxnSpPr>
        <p:spPr>
          <a:xfrm rot="16200000" flipH="1">
            <a:off x="1342879" y="3049566"/>
            <a:ext cx="950460" cy="868593"/>
          </a:xfrm>
          <a:prstGeom prst="bentConnector3">
            <a:avLst>
              <a:gd name="adj1" fmla="val 99720"/>
            </a:avLst>
          </a:prstGeom>
          <a:ln>
            <a:headEnd type="none"/>
            <a:tailEnd type="triangle"/>
          </a:ln>
        </p:spPr>
        <p:style>
          <a:lnRef idx="3">
            <a:schemeClr val="accent1"/>
          </a:lnRef>
          <a:fillRef idx="0">
            <a:schemeClr val="accent1"/>
          </a:fillRef>
          <a:effectRef idx="2">
            <a:schemeClr val="accent1"/>
          </a:effectRef>
          <a:fontRef idx="minor">
            <a:schemeClr val="tx1"/>
          </a:fontRef>
        </p:style>
      </p:cxnSp>
      <p:sp>
        <p:nvSpPr>
          <p:cNvPr id="20" name="TextBox 19"/>
          <p:cNvSpPr txBox="1"/>
          <p:nvPr/>
        </p:nvSpPr>
        <p:spPr>
          <a:xfrm>
            <a:off x="1399658" y="3601205"/>
            <a:ext cx="744483" cy="453368"/>
          </a:xfrm>
          <a:prstGeom prst="rect">
            <a:avLst/>
          </a:prstGeom>
          <a:noFill/>
        </p:spPr>
        <p:txBody>
          <a:bodyPr wrap="none" lIns="169410" tIns="135528" rIns="169410" bIns="135528" rtlCol="0">
            <a:spAutoFit/>
          </a:bodyPr>
          <a:lstStyle/>
          <a:p>
            <a:pPr>
              <a:lnSpc>
                <a:spcPct val="90000"/>
              </a:lnSpc>
              <a:spcAft>
                <a:spcPts val="556"/>
              </a:spcAft>
            </a:pPr>
            <a:r>
              <a:rPr lang="en-US" sz="1297" b="1" dirty="0">
                <a:solidFill>
                  <a:schemeClr val="accent4">
                    <a:lumMod val="75000"/>
                  </a:schemeClr>
                </a:solidFill>
              </a:rPr>
              <a:t>leads</a:t>
            </a:r>
            <a:endParaRPr lang="en-US" sz="1112" b="1" dirty="0">
              <a:solidFill>
                <a:schemeClr val="accent4">
                  <a:lumMod val="75000"/>
                </a:schemeClr>
              </a:solidFill>
            </a:endParaRPr>
          </a:p>
        </p:txBody>
      </p:sp>
      <p:sp>
        <p:nvSpPr>
          <p:cNvPr id="21" name="TextBox 20"/>
          <p:cNvSpPr txBox="1"/>
          <p:nvPr/>
        </p:nvSpPr>
        <p:spPr>
          <a:xfrm>
            <a:off x="2479976" y="2312073"/>
            <a:ext cx="1041038" cy="453368"/>
          </a:xfrm>
          <a:prstGeom prst="rect">
            <a:avLst/>
          </a:prstGeom>
          <a:noFill/>
        </p:spPr>
        <p:txBody>
          <a:bodyPr wrap="none" lIns="169410" tIns="135528" rIns="169410" bIns="135528" rtlCol="0">
            <a:spAutoFit/>
          </a:bodyPr>
          <a:lstStyle/>
          <a:p>
            <a:pPr>
              <a:lnSpc>
                <a:spcPct val="90000"/>
              </a:lnSpc>
              <a:spcAft>
                <a:spcPts val="556"/>
              </a:spcAft>
            </a:pPr>
            <a:r>
              <a:rPr lang="en-US" sz="1297" b="1" dirty="0">
                <a:solidFill>
                  <a:schemeClr val="accent4">
                    <a:lumMod val="75000"/>
                  </a:schemeClr>
                </a:solidFill>
              </a:rPr>
              <a:t>manages</a:t>
            </a:r>
          </a:p>
        </p:txBody>
      </p:sp>
      <p:cxnSp>
        <p:nvCxnSpPr>
          <p:cNvPr id="14" name="Elbow Connector 9">
            <a:extLst>
              <a:ext uri="{FF2B5EF4-FFF2-40B4-BE49-F238E27FC236}">
                <a16:creationId xmlns:a16="http://schemas.microsoft.com/office/drawing/2014/main" id="{7D01B593-F682-47DB-ABFD-55B097CD85FA}"/>
              </a:ext>
            </a:extLst>
          </p:cNvPr>
          <p:cNvCxnSpPr/>
          <p:nvPr/>
        </p:nvCxnSpPr>
        <p:spPr>
          <a:xfrm rot="16200000" flipH="1">
            <a:off x="1342880" y="3049567"/>
            <a:ext cx="950460" cy="868593"/>
          </a:xfrm>
          <a:prstGeom prst="bentConnector3">
            <a:avLst>
              <a:gd name="adj1" fmla="val 99720"/>
            </a:avLst>
          </a:prstGeom>
          <a:ln>
            <a:headEnd type="none"/>
            <a:tailEnd type="triangle"/>
          </a:ln>
        </p:spPr>
        <p:style>
          <a:lnRef idx="3">
            <a:schemeClr val="accent1"/>
          </a:lnRef>
          <a:fillRef idx="0">
            <a:schemeClr val="accent1"/>
          </a:fillRef>
          <a:effectRef idx="2">
            <a:schemeClr val="accent1"/>
          </a:effectRef>
          <a:fontRef idx="minor">
            <a:schemeClr val="tx1"/>
          </a:fontRef>
        </p:style>
      </p:cxnSp>
      <p:sp>
        <p:nvSpPr>
          <p:cNvPr id="15" name="TextBox 14">
            <a:extLst>
              <a:ext uri="{FF2B5EF4-FFF2-40B4-BE49-F238E27FC236}">
                <a16:creationId xmlns:a16="http://schemas.microsoft.com/office/drawing/2014/main" id="{ACB6B65D-39EA-4251-9896-3E4C06FDC2FB}"/>
              </a:ext>
            </a:extLst>
          </p:cNvPr>
          <p:cNvSpPr txBox="1"/>
          <p:nvPr/>
        </p:nvSpPr>
        <p:spPr>
          <a:xfrm>
            <a:off x="1399659" y="3601206"/>
            <a:ext cx="744483" cy="453368"/>
          </a:xfrm>
          <a:prstGeom prst="rect">
            <a:avLst/>
          </a:prstGeom>
          <a:noFill/>
        </p:spPr>
        <p:txBody>
          <a:bodyPr wrap="none" lIns="169410" tIns="135528" rIns="169410" bIns="135528" rtlCol="0">
            <a:spAutoFit/>
          </a:bodyPr>
          <a:lstStyle/>
          <a:p>
            <a:pPr>
              <a:lnSpc>
                <a:spcPct val="90000"/>
              </a:lnSpc>
              <a:spcAft>
                <a:spcPts val="556"/>
              </a:spcAft>
            </a:pPr>
            <a:r>
              <a:rPr lang="en-US" sz="1297" b="1" dirty="0">
                <a:solidFill>
                  <a:schemeClr val="accent4">
                    <a:lumMod val="75000"/>
                  </a:schemeClr>
                </a:solidFill>
              </a:rPr>
              <a:t>leads</a:t>
            </a:r>
            <a:endParaRPr lang="en-US" sz="1112" b="1" dirty="0">
              <a:solidFill>
                <a:schemeClr val="accent4">
                  <a:lumMod val="75000"/>
                </a:schemeClr>
              </a:solidFill>
            </a:endParaRPr>
          </a:p>
        </p:txBody>
      </p:sp>
      <p:sp>
        <p:nvSpPr>
          <p:cNvPr id="17" name="TextBox 16">
            <a:extLst>
              <a:ext uri="{FF2B5EF4-FFF2-40B4-BE49-F238E27FC236}">
                <a16:creationId xmlns:a16="http://schemas.microsoft.com/office/drawing/2014/main" id="{F99BA7A5-CC33-4149-AA8A-D70E27185EDC}"/>
              </a:ext>
            </a:extLst>
          </p:cNvPr>
          <p:cNvSpPr txBox="1"/>
          <p:nvPr/>
        </p:nvSpPr>
        <p:spPr>
          <a:xfrm>
            <a:off x="1399660" y="3601207"/>
            <a:ext cx="744483" cy="453368"/>
          </a:xfrm>
          <a:prstGeom prst="rect">
            <a:avLst/>
          </a:prstGeom>
          <a:noFill/>
        </p:spPr>
        <p:txBody>
          <a:bodyPr wrap="none" lIns="169410" tIns="135528" rIns="169410" bIns="135528" rtlCol="0">
            <a:spAutoFit/>
          </a:bodyPr>
          <a:lstStyle/>
          <a:p>
            <a:pPr>
              <a:lnSpc>
                <a:spcPct val="90000"/>
              </a:lnSpc>
              <a:spcAft>
                <a:spcPts val="556"/>
              </a:spcAft>
            </a:pPr>
            <a:r>
              <a:rPr lang="en-US" sz="1297" b="1" dirty="0">
                <a:solidFill>
                  <a:schemeClr val="accent4">
                    <a:lumMod val="75000"/>
                  </a:schemeClr>
                </a:solidFill>
              </a:rPr>
              <a:t>leads</a:t>
            </a:r>
            <a:endParaRPr lang="en-US" sz="1112" b="1" dirty="0">
              <a:solidFill>
                <a:schemeClr val="accent4">
                  <a:lumMod val="75000"/>
                </a:schemeClr>
              </a:solidFill>
            </a:endParaRPr>
          </a:p>
        </p:txBody>
      </p:sp>
      <p:sp>
        <p:nvSpPr>
          <p:cNvPr id="18" name="Title 1">
            <a:extLst>
              <a:ext uri="{FF2B5EF4-FFF2-40B4-BE49-F238E27FC236}">
                <a16:creationId xmlns:a16="http://schemas.microsoft.com/office/drawing/2014/main" id="{3E6EAF12-6CB3-4FE5-8506-A3C90D97AEF6}"/>
              </a:ext>
            </a:extLst>
          </p:cNvPr>
          <p:cNvSpPr txBox="1">
            <a:spLocks/>
          </p:cNvSpPr>
          <p:nvPr/>
        </p:nvSpPr>
        <p:spPr>
          <a:xfrm>
            <a:off x="792034" y="345010"/>
            <a:ext cx="9936421" cy="1252534"/>
          </a:xfrm>
          <a:prstGeom prst="rect">
            <a:avLst/>
          </a:prstGeom>
        </p:spPr>
        <p:txBody>
          <a:bodyPr vert="horz" lIns="91440" tIns="45720" rIns="91440" bIns="45720" rtlCol="0" anchor="ctr">
            <a:normAutofit/>
          </a:bodyPr>
          <a:lstStyle>
            <a:lvl1pPr algn="l" defTabSz="864017" rtl="0" eaLnBrk="1" latinLnBrk="0" hangingPunct="1">
              <a:lnSpc>
                <a:spcPct val="90000"/>
              </a:lnSpc>
              <a:spcBef>
                <a:spcPct val="0"/>
              </a:spcBef>
              <a:buNone/>
              <a:defRPr sz="4158" kern="1200">
                <a:solidFill>
                  <a:schemeClr val="tx1"/>
                </a:solidFill>
                <a:latin typeface="+mj-lt"/>
                <a:ea typeface="+mj-ea"/>
                <a:cs typeface="+mj-cs"/>
              </a:defRPr>
            </a:lvl1pPr>
          </a:lstStyle>
          <a:p>
            <a:pPr defTabSz="576026"/>
            <a:r>
              <a:rPr lang="en-US" sz="4400" dirty="0">
                <a:solidFill>
                  <a:schemeClr val="accent1"/>
                </a:solidFill>
              </a:rPr>
              <a:t>Uses for a</a:t>
            </a:r>
            <a:r>
              <a:rPr lang="en-NZ" sz="4400" dirty="0">
                <a:solidFill>
                  <a:schemeClr val="accent1"/>
                </a:solidFill>
              </a:rPr>
              <a:t> Graph Database</a:t>
            </a:r>
          </a:p>
        </p:txBody>
      </p:sp>
    </p:spTree>
    <p:extLst>
      <p:ext uri="{BB962C8B-B14F-4D97-AF65-F5344CB8AC3E}">
        <p14:creationId xmlns:p14="http://schemas.microsoft.com/office/powerpoint/2010/main" val="10132106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311" grpId="0" animBg="1"/>
      <p:bldP spid="31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Uses for Graph Databases</a:t>
            </a:r>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1037" y="1080363"/>
            <a:ext cx="5418848" cy="3705159"/>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08430" y="1080363"/>
            <a:ext cx="5252607" cy="3705159"/>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3" name="TextBox 2"/>
          <p:cNvSpPr txBox="1"/>
          <p:nvPr/>
        </p:nvSpPr>
        <p:spPr>
          <a:xfrm>
            <a:off x="1056290" y="5328745"/>
            <a:ext cx="6026393" cy="369332"/>
          </a:xfrm>
          <a:prstGeom prst="rect">
            <a:avLst/>
          </a:prstGeom>
          <a:noFill/>
        </p:spPr>
        <p:txBody>
          <a:bodyPr wrap="none" rtlCol="0">
            <a:spAutoFit/>
          </a:bodyPr>
          <a:lstStyle/>
          <a:p>
            <a:pPr lvl="0"/>
            <a:r>
              <a:rPr lang="en-US" dirty="0"/>
              <a:t>https://neo4j.com/blog/analyzing-panama-papers-neo4j/</a:t>
            </a:r>
          </a:p>
        </p:txBody>
      </p:sp>
    </p:spTree>
    <p:extLst>
      <p:ext uri="{BB962C8B-B14F-4D97-AF65-F5344CB8AC3E}">
        <p14:creationId xmlns:p14="http://schemas.microsoft.com/office/powerpoint/2010/main" val="25877367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97" name="Picture 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93693" y="1060149"/>
            <a:ext cx="1069215" cy="10692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r>
              <a:rPr lang="en-GB" dirty="0"/>
              <a:t>Major Vendors in Graph Database</a:t>
            </a:r>
          </a:p>
        </p:txBody>
      </p:sp>
      <p:sp>
        <p:nvSpPr>
          <p:cNvPr id="3" name="Content Placeholder 2"/>
          <p:cNvSpPr>
            <a:spLocks noGrp="1"/>
          </p:cNvSpPr>
          <p:nvPr>
            <p:ph idx="1"/>
          </p:nvPr>
        </p:nvSpPr>
        <p:spPr>
          <a:xfrm>
            <a:off x="361038" y="1439813"/>
            <a:ext cx="10799087" cy="4338135"/>
          </a:xfrm>
        </p:spPr>
        <p:txBody>
          <a:bodyPr>
            <a:noAutofit/>
          </a:bodyPr>
          <a:lstStyle/>
          <a:p>
            <a:r>
              <a:rPr lang="en-US" dirty="0"/>
              <a:t>Neo4j</a:t>
            </a:r>
          </a:p>
          <a:p>
            <a:r>
              <a:rPr lang="en-GB" sz="2400" dirty="0"/>
              <a:t>Orient DB</a:t>
            </a:r>
          </a:p>
          <a:p>
            <a:r>
              <a:rPr lang="en-GB" sz="2400" dirty="0" err="1"/>
              <a:t>ArangoDB</a:t>
            </a:r>
            <a:endParaRPr lang="en-GB" sz="2400" dirty="0"/>
          </a:p>
          <a:p>
            <a:r>
              <a:rPr lang="en-GB" sz="2400" dirty="0"/>
              <a:t>Titan</a:t>
            </a:r>
          </a:p>
          <a:p>
            <a:r>
              <a:rPr lang="en-GB" sz="2400" dirty="0" err="1"/>
              <a:t>mongoDB</a:t>
            </a:r>
            <a:endParaRPr lang="en-GB" sz="2400" dirty="0"/>
          </a:p>
          <a:p>
            <a:r>
              <a:rPr lang="en-GB" sz="2400" dirty="0" err="1"/>
              <a:t>Complexible</a:t>
            </a:r>
            <a:r>
              <a:rPr lang="en-GB" sz="2400" dirty="0"/>
              <a:t> </a:t>
            </a:r>
            <a:r>
              <a:rPr lang="en-GB" sz="2400" dirty="0" err="1"/>
              <a:t>Stardog</a:t>
            </a:r>
            <a:endParaRPr lang="en-GB" sz="2400" dirty="0"/>
          </a:p>
          <a:p>
            <a:r>
              <a:rPr lang="en-GB" sz="2400" dirty="0"/>
              <a:t>Franz </a:t>
            </a:r>
            <a:r>
              <a:rPr lang="en-GB" sz="2400" dirty="0" err="1"/>
              <a:t>AllegroGraph</a:t>
            </a:r>
            <a:r>
              <a:rPr lang="en-GB" sz="2400" dirty="0"/>
              <a:t> </a:t>
            </a:r>
          </a:p>
          <a:p>
            <a:r>
              <a:rPr lang="en-GB" sz="2400" dirty="0"/>
              <a:t>Oracle</a:t>
            </a:r>
          </a:p>
          <a:p>
            <a:endParaRPr lang="en-GB" sz="2400" dirty="0"/>
          </a:p>
          <a:p>
            <a:endParaRPr lang="en-GB" dirty="0"/>
          </a:p>
          <a:p>
            <a:endParaRPr lang="en-GB" dirty="0"/>
          </a:p>
        </p:txBody>
      </p:sp>
      <p:pic>
        <p:nvPicPr>
          <p:cNvPr id="16386" name="Picture 2" descr="Neo4j Ho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56171" y="1215089"/>
            <a:ext cx="2649579" cy="1177591"/>
          </a:xfrm>
          <a:prstGeom prst="rect">
            <a:avLst/>
          </a:prstGeom>
          <a:noFill/>
          <a:extLst>
            <a:ext uri="{909E8E84-426E-40DD-AFC4-6F175D3DCCD1}">
              <a14:hiddenFill xmlns:a14="http://schemas.microsoft.com/office/drawing/2010/main">
                <a:solidFill>
                  <a:srgbClr val="FFFFFF"/>
                </a:solidFill>
              </a14:hiddenFill>
            </a:ext>
          </a:extLst>
        </p:spPr>
      </p:pic>
      <p:pic>
        <p:nvPicPr>
          <p:cNvPr id="16390" name="Picture 6" descr="Image result for orient db">
            <a:hlinkClick r:id="rId5"/>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34036" y="2124942"/>
            <a:ext cx="2014717" cy="1511038"/>
          </a:xfrm>
          <a:prstGeom prst="rect">
            <a:avLst/>
          </a:prstGeom>
          <a:noFill/>
          <a:extLst>
            <a:ext uri="{909E8E84-426E-40DD-AFC4-6F175D3DCCD1}">
              <a14:hiddenFill xmlns:a14="http://schemas.microsoft.com/office/drawing/2010/main">
                <a:solidFill>
                  <a:srgbClr val="FFFFFF"/>
                </a:solidFill>
              </a14:hiddenFill>
            </a:ext>
          </a:extLst>
        </p:spPr>
      </p:pic>
      <p:pic>
        <p:nvPicPr>
          <p:cNvPr id="16388" name="Picture 4" descr="Image result for oracle">
            <a:hlinkClick r:id="rId7"/>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149845" y="4704520"/>
            <a:ext cx="868017" cy="868017"/>
          </a:xfrm>
          <a:prstGeom prst="rect">
            <a:avLst/>
          </a:prstGeom>
          <a:noFill/>
          <a:extLst>
            <a:ext uri="{909E8E84-426E-40DD-AFC4-6F175D3DCCD1}">
              <a14:hiddenFill xmlns:a14="http://schemas.microsoft.com/office/drawing/2010/main">
                <a:solidFill>
                  <a:srgbClr val="FFFFFF"/>
                </a:solidFill>
              </a14:hiddenFill>
            </a:ext>
          </a:extLst>
        </p:spPr>
      </p:pic>
      <p:pic>
        <p:nvPicPr>
          <p:cNvPr id="16392" name="Picture 8" descr="Image result for mongodb">
            <a:hlinkClick r:id="rId9"/>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170624" y="3654642"/>
            <a:ext cx="1870251" cy="508357"/>
          </a:xfrm>
          <a:prstGeom prst="rect">
            <a:avLst/>
          </a:prstGeom>
          <a:noFill/>
          <a:extLst>
            <a:ext uri="{909E8E84-426E-40DD-AFC4-6F175D3DCCD1}">
              <a14:hiddenFill xmlns:a14="http://schemas.microsoft.com/office/drawing/2010/main">
                <a:solidFill>
                  <a:srgbClr val="FFFFFF"/>
                </a:solidFill>
              </a14:hiddenFill>
            </a:ext>
          </a:extLst>
        </p:spPr>
      </p:pic>
      <p:pic>
        <p:nvPicPr>
          <p:cNvPr id="16394" name="Picture 10" descr="Image result for Complexible Stardog">
            <a:hlinkClick r:id="rId11"/>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573796" y="3635980"/>
            <a:ext cx="1444066" cy="989029"/>
          </a:xfrm>
          <a:prstGeom prst="rect">
            <a:avLst/>
          </a:prstGeom>
          <a:noFill/>
          <a:extLst>
            <a:ext uri="{909E8E84-426E-40DD-AFC4-6F175D3DCCD1}">
              <a14:hiddenFill xmlns:a14="http://schemas.microsoft.com/office/drawing/2010/main">
                <a:solidFill>
                  <a:srgbClr val="FFFFFF"/>
                </a:solidFill>
              </a14:hiddenFill>
            </a:ext>
          </a:extLst>
        </p:spPr>
      </p:pic>
      <p:pic>
        <p:nvPicPr>
          <p:cNvPr id="16396" name="Picture 12" descr="Image result for Franz AllegroGraph">
            <a:hlinkClick r:id="rId13"/>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700632" y="4482547"/>
            <a:ext cx="2448121" cy="1152939"/>
          </a:xfrm>
          <a:prstGeom prst="rect">
            <a:avLst/>
          </a:prstGeom>
          <a:noFill/>
          <a:extLst>
            <a:ext uri="{909E8E84-426E-40DD-AFC4-6F175D3DCCD1}">
              <a14:hiddenFill xmlns:a14="http://schemas.microsoft.com/office/drawing/2010/main">
                <a:solidFill>
                  <a:srgbClr val="FFFFFF"/>
                </a:solidFill>
              </a14:hiddenFill>
            </a:ext>
          </a:extLst>
        </p:spPr>
      </p:pic>
      <p:pic>
        <p:nvPicPr>
          <p:cNvPr id="16398" name="Picture 14"/>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576298" y="2019093"/>
            <a:ext cx="719531" cy="13931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881997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D63484-E12C-49E2-8758-2EB646A6D4E5}"/>
              </a:ext>
            </a:extLst>
          </p:cNvPr>
          <p:cNvSpPr>
            <a:spLocks noGrp="1"/>
          </p:cNvSpPr>
          <p:nvPr>
            <p:ph type="title"/>
          </p:nvPr>
        </p:nvSpPr>
        <p:spPr>
          <a:xfrm>
            <a:off x="792034" y="345010"/>
            <a:ext cx="9936421" cy="1252534"/>
          </a:xfrm>
        </p:spPr>
        <p:txBody>
          <a:bodyPr/>
          <a:lstStyle/>
          <a:p>
            <a:r>
              <a:rPr lang="en-US" dirty="0"/>
              <a:t>When to use a Graph Database</a:t>
            </a:r>
            <a:endParaRPr lang="en-NZ" dirty="0"/>
          </a:p>
        </p:txBody>
      </p:sp>
      <p:sp>
        <p:nvSpPr>
          <p:cNvPr id="3" name="Content Placeholder 2">
            <a:extLst>
              <a:ext uri="{FF2B5EF4-FFF2-40B4-BE49-F238E27FC236}">
                <a16:creationId xmlns:a16="http://schemas.microsoft.com/office/drawing/2014/main" id="{166895EC-0303-4066-87FC-7258AA1F33A9}"/>
              </a:ext>
            </a:extLst>
          </p:cNvPr>
          <p:cNvSpPr>
            <a:spLocks noGrp="1"/>
          </p:cNvSpPr>
          <p:nvPr>
            <p:ph idx="1"/>
          </p:nvPr>
        </p:nvSpPr>
        <p:spPr/>
        <p:txBody>
          <a:bodyPr>
            <a:normAutofit fontScale="92500" lnSpcReduction="10000"/>
          </a:bodyPr>
          <a:lstStyle/>
          <a:p>
            <a:pPr marL="571500" indent="-571500">
              <a:buFont typeface="Arial" panose="020B0604020202020204" pitchFamily="34" charset="0"/>
              <a:buChar char="•"/>
            </a:pPr>
            <a:r>
              <a:rPr lang="en-NZ" dirty="0"/>
              <a:t>Some potential deciding factors</a:t>
            </a:r>
          </a:p>
          <a:p>
            <a:pPr marL="1147527" lvl="1" indent="-571500">
              <a:buFont typeface="Arial" panose="020B0604020202020204" pitchFamily="34" charset="0"/>
              <a:buChar char="•"/>
            </a:pPr>
            <a:r>
              <a:rPr lang="en-US" dirty="0"/>
              <a:t>Application has hierarchical data</a:t>
            </a:r>
          </a:p>
          <a:p>
            <a:pPr lvl="2"/>
            <a:r>
              <a:rPr lang="en-US" dirty="0"/>
              <a:t>While the </a:t>
            </a:r>
            <a:r>
              <a:rPr lang="en-US" dirty="0" err="1"/>
              <a:t>HierarchyID</a:t>
            </a:r>
            <a:r>
              <a:rPr lang="en-US" dirty="0"/>
              <a:t> datatype can be used to implement hierarchies, it has limitations (</a:t>
            </a:r>
            <a:r>
              <a:rPr lang="en-US" dirty="0" err="1"/>
              <a:t>eg</a:t>
            </a:r>
            <a:r>
              <a:rPr lang="en-US" dirty="0"/>
              <a:t> it does not allow multiple parents for a node)</a:t>
            </a:r>
          </a:p>
          <a:p>
            <a:pPr marL="1147527" lvl="1" indent="-571500">
              <a:buFont typeface="Arial" panose="020B0604020202020204" pitchFamily="34" charset="0"/>
              <a:buChar char="•"/>
            </a:pPr>
            <a:endParaRPr lang="en-US" dirty="0"/>
          </a:p>
          <a:p>
            <a:pPr marL="1147527" lvl="1" indent="-571500">
              <a:buFont typeface="Arial" panose="020B0604020202020204" pitchFamily="34" charset="0"/>
              <a:buChar char="•"/>
            </a:pPr>
            <a:r>
              <a:rPr lang="en-US" dirty="0"/>
              <a:t>Application has complex many-to-many relationships and as application evolves, new relationships are added.</a:t>
            </a:r>
          </a:p>
          <a:p>
            <a:pPr marL="1147527" lvl="1" indent="-571500">
              <a:buFont typeface="Arial" panose="020B0604020202020204" pitchFamily="34" charset="0"/>
              <a:buChar char="•"/>
            </a:pPr>
            <a:endParaRPr lang="en-US" dirty="0"/>
          </a:p>
          <a:p>
            <a:pPr marL="1147527" lvl="1" indent="-571500">
              <a:buFont typeface="Arial" panose="020B0604020202020204" pitchFamily="34" charset="0"/>
              <a:buChar char="•"/>
            </a:pPr>
            <a:r>
              <a:rPr lang="en-US" dirty="0"/>
              <a:t>You need to analyze interconnected data and relationships</a:t>
            </a:r>
          </a:p>
          <a:p>
            <a:pPr marL="571500" indent="-571500">
              <a:buFont typeface="Arial" panose="020B0604020202020204" pitchFamily="34" charset="0"/>
              <a:buChar char="•"/>
            </a:pPr>
            <a:endParaRPr lang="en-NZ" dirty="0"/>
          </a:p>
        </p:txBody>
      </p:sp>
    </p:spTree>
    <p:extLst>
      <p:ext uri="{BB962C8B-B14F-4D97-AF65-F5344CB8AC3E}">
        <p14:creationId xmlns:p14="http://schemas.microsoft.com/office/powerpoint/2010/main" val="1444594379"/>
      </p:ext>
    </p:extLst>
  </p:cSld>
  <p:clrMapOvr>
    <a:masterClrMapping/>
  </p:clrMapOvr>
  <p:transition spd="slow"/>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F3B491-32D3-40CD-9CCB-4CFDFED9C47C}"/>
              </a:ext>
            </a:extLst>
          </p:cNvPr>
          <p:cNvSpPr>
            <a:spLocks noGrp="1"/>
          </p:cNvSpPr>
          <p:nvPr>
            <p:ph type="title"/>
          </p:nvPr>
        </p:nvSpPr>
        <p:spPr/>
        <p:txBody>
          <a:bodyPr/>
          <a:lstStyle/>
          <a:p>
            <a:r>
              <a:rPr lang="en-US" dirty="0"/>
              <a:t>Thanks to our Sponsors</a:t>
            </a:r>
          </a:p>
        </p:txBody>
      </p:sp>
      <p:pic>
        <p:nvPicPr>
          <p:cNvPr id="2050" name="Picture 2" descr="Image result for microsoft logo png">
            <a:extLst>
              <a:ext uri="{FF2B5EF4-FFF2-40B4-BE49-F238E27FC236}">
                <a16:creationId xmlns:a16="http://schemas.microsoft.com/office/drawing/2014/main" id="{A6ACFCE9-2B69-4737-ABD5-4CBA261E80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6505" y="2239089"/>
            <a:ext cx="2045100" cy="437370"/>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Connector 4">
            <a:extLst>
              <a:ext uri="{FF2B5EF4-FFF2-40B4-BE49-F238E27FC236}">
                <a16:creationId xmlns:a16="http://schemas.microsoft.com/office/drawing/2014/main" id="{5C4C6618-4559-4E12-9282-78C421305A1F}"/>
              </a:ext>
            </a:extLst>
          </p:cNvPr>
          <p:cNvCxnSpPr/>
          <p:nvPr/>
        </p:nvCxnSpPr>
        <p:spPr>
          <a:xfrm>
            <a:off x="6914606" y="2246829"/>
            <a:ext cx="0" cy="437370"/>
          </a:xfrm>
          <a:prstGeom prst="line">
            <a:avLst/>
          </a:prstGeom>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69F59EFD-77B8-4C34-9109-767063B3E0A4}"/>
              </a:ext>
            </a:extLst>
          </p:cNvPr>
          <p:cNvSpPr txBox="1"/>
          <p:nvPr/>
        </p:nvSpPr>
        <p:spPr>
          <a:xfrm>
            <a:off x="6984275" y="2282633"/>
            <a:ext cx="2492414" cy="369332"/>
          </a:xfrm>
          <a:prstGeom prst="rect">
            <a:avLst/>
          </a:prstGeom>
          <a:noFill/>
        </p:spPr>
        <p:txBody>
          <a:bodyPr wrap="none" rtlCol="0">
            <a:spAutoFit/>
          </a:bodyPr>
          <a:lstStyle/>
          <a:p>
            <a:r>
              <a:rPr lang="en-US" dirty="0"/>
              <a:t>Global Alliance Partner</a:t>
            </a:r>
          </a:p>
        </p:txBody>
      </p:sp>
      <p:pic>
        <p:nvPicPr>
          <p:cNvPr id="8" name="Picture 2" descr="Image result for microsoft logo png">
            <a:extLst>
              <a:ext uri="{FF2B5EF4-FFF2-40B4-BE49-F238E27FC236}">
                <a16:creationId xmlns:a16="http://schemas.microsoft.com/office/drawing/2014/main" id="{C6AA1AF5-9295-4E0E-9F4F-FB74923F6A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6505" y="4084319"/>
            <a:ext cx="1558833" cy="333376"/>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Connector 8">
            <a:extLst>
              <a:ext uri="{FF2B5EF4-FFF2-40B4-BE49-F238E27FC236}">
                <a16:creationId xmlns:a16="http://schemas.microsoft.com/office/drawing/2014/main" id="{03BD3DBC-7331-4F4D-A5F6-891A35FBD29D}"/>
              </a:ext>
            </a:extLst>
          </p:cNvPr>
          <p:cNvCxnSpPr>
            <a:cxnSpLocks/>
          </p:cNvCxnSpPr>
          <p:nvPr/>
        </p:nvCxnSpPr>
        <p:spPr>
          <a:xfrm>
            <a:off x="6374675" y="4084319"/>
            <a:ext cx="0" cy="357870"/>
          </a:xfrm>
          <a:prstGeom prst="line">
            <a:avLst/>
          </a:prstGeom>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4F0D17C2-3AE4-419C-BB85-2EA833BA87B3}"/>
              </a:ext>
            </a:extLst>
          </p:cNvPr>
          <p:cNvSpPr txBox="1"/>
          <p:nvPr/>
        </p:nvSpPr>
        <p:spPr>
          <a:xfrm>
            <a:off x="6436689" y="4066424"/>
            <a:ext cx="1095172" cy="369332"/>
          </a:xfrm>
          <a:prstGeom prst="rect">
            <a:avLst/>
          </a:prstGeom>
          <a:noFill/>
        </p:spPr>
        <p:txBody>
          <a:bodyPr wrap="none" rtlCol="0">
            <a:spAutoFit/>
          </a:bodyPr>
          <a:lstStyle/>
          <a:p>
            <a:r>
              <a:rPr lang="en-US" dirty="0"/>
              <a:t>Sri Lanka</a:t>
            </a:r>
          </a:p>
        </p:txBody>
      </p:sp>
      <p:pic>
        <p:nvPicPr>
          <p:cNvPr id="11" name="Picture 10">
            <a:extLst>
              <a:ext uri="{FF2B5EF4-FFF2-40B4-BE49-F238E27FC236}">
                <a16:creationId xmlns:a16="http://schemas.microsoft.com/office/drawing/2014/main" id="{3EB85C7F-9593-4EE9-B747-E795B18F77D5}"/>
              </a:ext>
            </a:extLst>
          </p:cNvPr>
          <p:cNvPicPr>
            <a:picLocks noChangeAspect="1"/>
          </p:cNvPicPr>
          <p:nvPr/>
        </p:nvPicPr>
        <p:blipFill>
          <a:blip r:embed="rId3"/>
          <a:stretch>
            <a:fillRect/>
          </a:stretch>
        </p:blipFill>
        <p:spPr>
          <a:xfrm>
            <a:off x="4523128" y="2831754"/>
            <a:ext cx="1302907" cy="1302907"/>
          </a:xfrm>
          <a:prstGeom prst="rect">
            <a:avLst/>
          </a:prstGeom>
        </p:spPr>
      </p:pic>
      <p:sp>
        <p:nvSpPr>
          <p:cNvPr id="4" name="TextBox 3">
            <a:extLst>
              <a:ext uri="{FF2B5EF4-FFF2-40B4-BE49-F238E27FC236}">
                <a16:creationId xmlns:a16="http://schemas.microsoft.com/office/drawing/2014/main" id="{ADF470F4-1852-4BB8-B0DB-B6872FD31A35}"/>
              </a:ext>
            </a:extLst>
          </p:cNvPr>
          <p:cNvSpPr txBox="1"/>
          <p:nvPr/>
        </p:nvSpPr>
        <p:spPr>
          <a:xfrm>
            <a:off x="2285633" y="2287363"/>
            <a:ext cx="1247521" cy="461665"/>
          </a:xfrm>
          <a:prstGeom prst="rect">
            <a:avLst/>
          </a:prstGeom>
          <a:noFill/>
        </p:spPr>
        <p:txBody>
          <a:bodyPr wrap="none" rtlCol="0">
            <a:spAutoFit/>
          </a:bodyPr>
          <a:lstStyle/>
          <a:p>
            <a:r>
              <a:rPr lang="en-US" sz="2400" b="1" dirty="0"/>
              <a:t>SILVER:</a:t>
            </a:r>
          </a:p>
        </p:txBody>
      </p:sp>
      <p:sp>
        <p:nvSpPr>
          <p:cNvPr id="12" name="TextBox 11">
            <a:extLst>
              <a:ext uri="{FF2B5EF4-FFF2-40B4-BE49-F238E27FC236}">
                <a16:creationId xmlns:a16="http://schemas.microsoft.com/office/drawing/2014/main" id="{28A5749B-E74B-425D-B0D2-C6309F69DEA8}"/>
              </a:ext>
            </a:extLst>
          </p:cNvPr>
          <p:cNvSpPr txBox="1"/>
          <p:nvPr/>
        </p:nvSpPr>
        <p:spPr>
          <a:xfrm>
            <a:off x="2285633" y="3252374"/>
            <a:ext cx="1001621" cy="461665"/>
          </a:xfrm>
          <a:prstGeom prst="rect">
            <a:avLst/>
          </a:prstGeom>
          <a:noFill/>
        </p:spPr>
        <p:txBody>
          <a:bodyPr wrap="none" rtlCol="0">
            <a:spAutoFit/>
          </a:bodyPr>
          <a:lstStyle/>
          <a:p>
            <a:r>
              <a:rPr lang="en-US" sz="2400" b="1" dirty="0"/>
              <a:t>PASS:</a:t>
            </a:r>
          </a:p>
        </p:txBody>
      </p:sp>
      <p:sp>
        <p:nvSpPr>
          <p:cNvPr id="13" name="TextBox 12">
            <a:extLst>
              <a:ext uri="{FF2B5EF4-FFF2-40B4-BE49-F238E27FC236}">
                <a16:creationId xmlns:a16="http://schemas.microsoft.com/office/drawing/2014/main" id="{36BFF3CD-F732-4214-8C43-7EC0239C8DE2}"/>
              </a:ext>
            </a:extLst>
          </p:cNvPr>
          <p:cNvSpPr txBox="1"/>
          <p:nvPr/>
        </p:nvSpPr>
        <p:spPr>
          <a:xfrm>
            <a:off x="2283106" y="4020174"/>
            <a:ext cx="1266693" cy="461665"/>
          </a:xfrm>
          <a:prstGeom prst="rect">
            <a:avLst/>
          </a:prstGeom>
          <a:noFill/>
        </p:spPr>
        <p:txBody>
          <a:bodyPr wrap="none" rtlCol="0">
            <a:spAutoFit/>
          </a:bodyPr>
          <a:lstStyle/>
          <a:p>
            <a:r>
              <a:rPr lang="en-US" sz="2400" b="1" dirty="0"/>
              <a:t>VENUE:</a:t>
            </a:r>
          </a:p>
        </p:txBody>
      </p:sp>
    </p:spTree>
    <p:extLst>
      <p:ext uri="{BB962C8B-B14F-4D97-AF65-F5344CB8AC3E}">
        <p14:creationId xmlns:p14="http://schemas.microsoft.com/office/powerpoint/2010/main" val="30142530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C12824-E838-427B-BA49-01BF7503A2C2}"/>
              </a:ext>
            </a:extLst>
          </p:cNvPr>
          <p:cNvSpPr>
            <a:spLocks noGrp="1"/>
          </p:cNvSpPr>
          <p:nvPr>
            <p:ph type="title"/>
          </p:nvPr>
        </p:nvSpPr>
        <p:spPr/>
        <p:txBody>
          <a:bodyPr/>
          <a:lstStyle/>
          <a:p>
            <a:r>
              <a:rPr lang="en-AU" dirty="0"/>
              <a:t>Cosmos DB  </a:t>
            </a:r>
          </a:p>
        </p:txBody>
      </p:sp>
    </p:spTree>
    <p:extLst>
      <p:ext uri="{BB962C8B-B14F-4D97-AF65-F5344CB8AC3E}">
        <p14:creationId xmlns:p14="http://schemas.microsoft.com/office/powerpoint/2010/main" val="27335721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TextBox 144">
            <a:extLst>
              <a:ext uri="{FF2B5EF4-FFF2-40B4-BE49-F238E27FC236}">
                <a16:creationId xmlns:a16="http://schemas.microsoft.com/office/drawing/2014/main" id="{166E4E6D-81DD-4AAB-9651-B66FA8B88360}"/>
              </a:ext>
            </a:extLst>
          </p:cNvPr>
          <p:cNvSpPr txBox="1"/>
          <p:nvPr/>
        </p:nvSpPr>
        <p:spPr>
          <a:xfrm>
            <a:off x="5585811" y="2135345"/>
            <a:ext cx="569225" cy="288669"/>
          </a:xfrm>
          <a:prstGeom prst="rect">
            <a:avLst/>
          </a:prstGeom>
          <a:noFill/>
        </p:spPr>
        <p:txBody>
          <a:bodyPr wrap="square" rtlCol="0" anchor="ctr">
            <a:spAutoFit/>
          </a:bodyPr>
          <a:lstStyle/>
          <a:p>
            <a:pPr algn="ctr" defTabSz="648027">
              <a:defRPr/>
            </a:pPr>
            <a:r>
              <a:rPr lang="en-US" sz="1276" b="1">
                <a:solidFill>
                  <a:srgbClr val="0078D7"/>
                </a:solidFill>
                <a:latin typeface="Segoe UI Semilight" panose="020B0402040204020203" pitchFamily="34" charset="0"/>
                <a:cs typeface="Segoe UI Semilight" panose="020B0402040204020203" pitchFamily="34" charset="0"/>
              </a:rPr>
              <a:t>SQL</a:t>
            </a:r>
          </a:p>
        </p:txBody>
      </p:sp>
      <p:sp>
        <p:nvSpPr>
          <p:cNvPr id="102" name="TextBox 101">
            <a:extLst>
              <a:ext uri="{FF2B5EF4-FFF2-40B4-BE49-F238E27FC236}">
                <a16:creationId xmlns:a16="http://schemas.microsoft.com/office/drawing/2014/main" id="{AD9C9A99-5A34-48F0-8113-90B132EF6B58}"/>
              </a:ext>
            </a:extLst>
          </p:cNvPr>
          <p:cNvSpPr txBox="1"/>
          <p:nvPr/>
        </p:nvSpPr>
        <p:spPr>
          <a:xfrm>
            <a:off x="7206615" y="2345544"/>
            <a:ext cx="808913" cy="245003"/>
          </a:xfrm>
          <a:prstGeom prst="rect">
            <a:avLst/>
          </a:prstGeom>
          <a:noFill/>
        </p:spPr>
        <p:txBody>
          <a:bodyPr wrap="square" rtlCol="0" anchor="ctr">
            <a:spAutoFit/>
          </a:bodyPr>
          <a:lstStyle/>
          <a:p>
            <a:pPr algn="ctr" defTabSz="648027">
              <a:defRPr/>
            </a:pPr>
            <a:r>
              <a:rPr lang="en-US" sz="992">
                <a:solidFill>
                  <a:srgbClr val="0078D7"/>
                </a:solidFill>
                <a:latin typeface="Segoe UI Semilight"/>
              </a:rPr>
              <a:t>MongoDB</a:t>
            </a:r>
          </a:p>
        </p:txBody>
      </p:sp>
      <p:grpSp>
        <p:nvGrpSpPr>
          <p:cNvPr id="14" name="Group 13">
            <a:extLst>
              <a:ext uri="{FF2B5EF4-FFF2-40B4-BE49-F238E27FC236}">
                <a16:creationId xmlns:a16="http://schemas.microsoft.com/office/drawing/2014/main" id="{3E4BEB5F-9BD8-4935-BB62-0304D488C247}"/>
              </a:ext>
            </a:extLst>
          </p:cNvPr>
          <p:cNvGrpSpPr/>
          <p:nvPr/>
        </p:nvGrpSpPr>
        <p:grpSpPr>
          <a:xfrm>
            <a:off x="2103117" y="2568479"/>
            <a:ext cx="917108" cy="353943"/>
            <a:chOff x="1880903" y="2146029"/>
            <a:chExt cx="1294027" cy="499410"/>
          </a:xfrm>
        </p:grpSpPr>
        <p:sp>
          <p:nvSpPr>
            <p:cNvPr id="97" name="TextBox 96">
              <a:extLst>
                <a:ext uri="{FF2B5EF4-FFF2-40B4-BE49-F238E27FC236}">
                  <a16:creationId xmlns:a16="http://schemas.microsoft.com/office/drawing/2014/main" id="{35A063E9-CB90-4236-B361-2F2CD4DC928E}"/>
                </a:ext>
              </a:extLst>
            </p:cNvPr>
            <p:cNvSpPr txBox="1"/>
            <p:nvPr/>
          </p:nvSpPr>
          <p:spPr>
            <a:xfrm>
              <a:off x="2371761" y="2146029"/>
              <a:ext cx="803169" cy="499410"/>
            </a:xfrm>
            <a:prstGeom prst="rect">
              <a:avLst/>
            </a:prstGeom>
            <a:noFill/>
          </p:spPr>
          <p:txBody>
            <a:bodyPr wrap="square" rtlCol="0" anchor="ctr">
              <a:spAutoFit/>
            </a:bodyPr>
            <a:lstStyle/>
            <a:p>
              <a:pPr defTabSz="648027">
                <a:defRPr/>
              </a:pPr>
              <a:r>
                <a:rPr lang="en-US" sz="850">
                  <a:solidFill>
                    <a:srgbClr val="0078D7"/>
                  </a:solidFill>
                  <a:latin typeface="Segoe UI Semilight"/>
                </a:rPr>
                <a:t>Table API</a:t>
              </a:r>
            </a:p>
          </p:txBody>
        </p:sp>
        <p:grpSp>
          <p:nvGrpSpPr>
            <p:cNvPr id="98" name="Group 97">
              <a:extLst>
                <a:ext uri="{FF2B5EF4-FFF2-40B4-BE49-F238E27FC236}">
                  <a16:creationId xmlns:a16="http://schemas.microsoft.com/office/drawing/2014/main" id="{8DF0A600-1E3D-45BA-AB34-E214FCAD0B42}"/>
                </a:ext>
              </a:extLst>
            </p:cNvPr>
            <p:cNvGrpSpPr/>
            <p:nvPr/>
          </p:nvGrpSpPr>
          <p:grpSpPr>
            <a:xfrm>
              <a:off x="1880903" y="2175418"/>
              <a:ext cx="494130" cy="440630"/>
              <a:chOff x="8276702" y="3303923"/>
              <a:chExt cx="657427" cy="586247"/>
            </a:xfrm>
          </p:grpSpPr>
          <p:sp>
            <p:nvSpPr>
              <p:cNvPr id="110" name="Hexagon 109">
                <a:extLst>
                  <a:ext uri="{FF2B5EF4-FFF2-40B4-BE49-F238E27FC236}">
                    <a16:creationId xmlns:a16="http://schemas.microsoft.com/office/drawing/2014/main" id="{893C08C3-7368-49EF-9C5B-BD3107C05B57}"/>
                  </a:ext>
                </a:extLst>
              </p:cNvPr>
              <p:cNvSpPr/>
              <p:nvPr/>
            </p:nvSpPr>
            <p:spPr bwMode="auto">
              <a:xfrm>
                <a:off x="8276702" y="3303923"/>
                <a:ext cx="657427" cy="586247"/>
              </a:xfrm>
              <a:prstGeom prst="hexagon">
                <a:avLst/>
              </a:pr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9611" tIns="103689" rIns="129611" bIns="103689" numCol="1" spcCol="0" rtlCol="0" fromWordArt="0" anchor="ctr" anchorCtr="0" forceAA="0" compatLnSpc="1">
                <a:prstTxWarp prst="textNoShape">
                  <a:avLst/>
                </a:prstTxWarp>
                <a:noAutofit/>
              </a:bodyPr>
              <a:lstStyle/>
              <a:p>
                <a:pPr algn="ctr" defTabSz="660835" fontAlgn="base">
                  <a:lnSpc>
                    <a:spcPct val="90000"/>
                  </a:lnSpc>
                  <a:spcBef>
                    <a:spcPct val="0"/>
                  </a:spcBef>
                  <a:spcAft>
                    <a:spcPct val="0"/>
                  </a:spcAft>
                  <a:defRPr/>
                </a:pPr>
                <a:endParaRPr lang="en-US" sz="744">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111" name="Group 110">
                <a:extLst>
                  <a:ext uri="{FF2B5EF4-FFF2-40B4-BE49-F238E27FC236}">
                    <a16:creationId xmlns:a16="http://schemas.microsoft.com/office/drawing/2014/main" id="{B75321ED-7A48-4CB8-907A-E111F192E680}"/>
                  </a:ext>
                </a:extLst>
              </p:cNvPr>
              <p:cNvGrpSpPr/>
              <p:nvPr/>
            </p:nvGrpSpPr>
            <p:grpSpPr>
              <a:xfrm>
                <a:off x="8435042" y="3437010"/>
                <a:ext cx="340743" cy="339628"/>
                <a:chOff x="9378226" y="3437014"/>
                <a:chExt cx="340743" cy="339628"/>
              </a:xfrm>
            </p:grpSpPr>
            <p:sp>
              <p:nvSpPr>
                <p:cNvPr id="112" name="Freeform: Shape 111">
                  <a:extLst>
                    <a:ext uri="{FF2B5EF4-FFF2-40B4-BE49-F238E27FC236}">
                      <a16:creationId xmlns:a16="http://schemas.microsoft.com/office/drawing/2014/main" id="{1B07B418-F5C7-4605-8FC5-F3EA20F39B4F}"/>
                    </a:ext>
                  </a:extLst>
                </p:cNvPr>
                <p:cNvSpPr/>
                <p:nvPr/>
              </p:nvSpPr>
              <p:spPr bwMode="auto">
                <a:xfrm>
                  <a:off x="9378226" y="3437014"/>
                  <a:ext cx="340743" cy="339628"/>
                </a:xfrm>
                <a:custGeom>
                  <a:avLst/>
                  <a:gdLst>
                    <a:gd name="connsiteX0" fmla="*/ 0 w 340743"/>
                    <a:gd name="connsiteY0" fmla="*/ 0 h 339628"/>
                    <a:gd name="connsiteX1" fmla="*/ 22958 w 340743"/>
                    <a:gd name="connsiteY1" fmla="*/ 0 h 339628"/>
                    <a:gd name="connsiteX2" fmla="*/ 22958 w 340743"/>
                    <a:gd name="connsiteY2" fmla="*/ 316670 h 339628"/>
                    <a:gd name="connsiteX3" fmla="*/ 340743 w 340743"/>
                    <a:gd name="connsiteY3" fmla="*/ 316670 h 339628"/>
                    <a:gd name="connsiteX4" fmla="*/ 340743 w 340743"/>
                    <a:gd name="connsiteY4" fmla="*/ 339628 h 339628"/>
                    <a:gd name="connsiteX5" fmla="*/ 0 w 340743"/>
                    <a:gd name="connsiteY5" fmla="*/ 339628 h 339628"/>
                    <a:gd name="connsiteX6" fmla="*/ 0 w 340743"/>
                    <a:gd name="connsiteY6" fmla="*/ 0 h 339628"/>
                    <a:gd name="connsiteX0" fmla="*/ 0 w 340743"/>
                    <a:gd name="connsiteY0" fmla="*/ 0 h 339628"/>
                    <a:gd name="connsiteX1" fmla="*/ 22958 w 340743"/>
                    <a:gd name="connsiteY1" fmla="*/ 0 h 339628"/>
                    <a:gd name="connsiteX2" fmla="*/ 340743 w 340743"/>
                    <a:gd name="connsiteY2" fmla="*/ 316670 h 339628"/>
                    <a:gd name="connsiteX3" fmla="*/ 340743 w 340743"/>
                    <a:gd name="connsiteY3" fmla="*/ 339628 h 339628"/>
                    <a:gd name="connsiteX4" fmla="*/ 0 w 340743"/>
                    <a:gd name="connsiteY4" fmla="*/ 339628 h 339628"/>
                    <a:gd name="connsiteX5" fmla="*/ 0 w 340743"/>
                    <a:gd name="connsiteY5" fmla="*/ 0 h 339628"/>
                    <a:gd name="connsiteX0" fmla="*/ 22958 w 340743"/>
                    <a:gd name="connsiteY0" fmla="*/ 0 h 339628"/>
                    <a:gd name="connsiteX1" fmla="*/ 340743 w 340743"/>
                    <a:gd name="connsiteY1" fmla="*/ 316670 h 339628"/>
                    <a:gd name="connsiteX2" fmla="*/ 340743 w 340743"/>
                    <a:gd name="connsiteY2" fmla="*/ 339628 h 339628"/>
                    <a:gd name="connsiteX3" fmla="*/ 0 w 340743"/>
                    <a:gd name="connsiteY3" fmla="*/ 339628 h 339628"/>
                    <a:gd name="connsiteX4" fmla="*/ 0 w 340743"/>
                    <a:gd name="connsiteY4" fmla="*/ 0 h 339628"/>
                    <a:gd name="connsiteX5" fmla="*/ 114398 w 340743"/>
                    <a:gd name="connsiteY5" fmla="*/ 91440 h 339628"/>
                    <a:gd name="connsiteX0" fmla="*/ 340743 w 340743"/>
                    <a:gd name="connsiteY0" fmla="*/ 316670 h 339628"/>
                    <a:gd name="connsiteX1" fmla="*/ 340743 w 340743"/>
                    <a:gd name="connsiteY1" fmla="*/ 339628 h 339628"/>
                    <a:gd name="connsiteX2" fmla="*/ 0 w 340743"/>
                    <a:gd name="connsiteY2" fmla="*/ 339628 h 339628"/>
                    <a:gd name="connsiteX3" fmla="*/ 0 w 340743"/>
                    <a:gd name="connsiteY3" fmla="*/ 0 h 339628"/>
                    <a:gd name="connsiteX4" fmla="*/ 114398 w 340743"/>
                    <a:gd name="connsiteY4" fmla="*/ 91440 h 339628"/>
                    <a:gd name="connsiteX0" fmla="*/ 340743 w 340743"/>
                    <a:gd name="connsiteY0" fmla="*/ 316670 h 339628"/>
                    <a:gd name="connsiteX1" fmla="*/ 340743 w 340743"/>
                    <a:gd name="connsiteY1" fmla="*/ 339628 h 339628"/>
                    <a:gd name="connsiteX2" fmla="*/ 0 w 340743"/>
                    <a:gd name="connsiteY2" fmla="*/ 339628 h 339628"/>
                    <a:gd name="connsiteX3" fmla="*/ 0 w 340743"/>
                    <a:gd name="connsiteY3" fmla="*/ 0 h 339628"/>
                    <a:gd name="connsiteX0" fmla="*/ 340743 w 340743"/>
                    <a:gd name="connsiteY0" fmla="*/ 339628 h 339628"/>
                    <a:gd name="connsiteX1" fmla="*/ 0 w 340743"/>
                    <a:gd name="connsiteY1" fmla="*/ 339628 h 339628"/>
                    <a:gd name="connsiteX2" fmla="*/ 0 w 340743"/>
                    <a:gd name="connsiteY2" fmla="*/ 0 h 339628"/>
                  </a:gdLst>
                  <a:ahLst/>
                  <a:cxnLst>
                    <a:cxn ang="0">
                      <a:pos x="connsiteX0" y="connsiteY0"/>
                    </a:cxn>
                    <a:cxn ang="0">
                      <a:pos x="connsiteX1" y="connsiteY1"/>
                    </a:cxn>
                    <a:cxn ang="0">
                      <a:pos x="connsiteX2" y="connsiteY2"/>
                    </a:cxn>
                  </a:cxnLst>
                  <a:rect l="l" t="t" r="r" b="b"/>
                  <a:pathLst>
                    <a:path w="340743" h="339628">
                      <a:moveTo>
                        <a:pt x="340743" y="339628"/>
                      </a:moveTo>
                      <a:lnTo>
                        <a:pt x="0" y="339628"/>
                      </a:lnTo>
                      <a:lnTo>
                        <a:pt x="0" y="0"/>
                      </a:lnTo>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9611" tIns="103689" rIns="129611" bIns="103689" numCol="1" spcCol="0" rtlCol="0" fromWordArt="0" anchor="ctr" anchorCtr="0" forceAA="0" compatLnSpc="1">
                  <a:prstTxWarp prst="textNoShape">
                    <a:avLst/>
                  </a:prstTxWarp>
                  <a:noAutofit/>
                </a:bodyPr>
                <a:lstStyle/>
                <a:p>
                  <a:pPr algn="ctr" defTabSz="660835" fontAlgn="base">
                    <a:lnSpc>
                      <a:spcPct val="90000"/>
                    </a:lnSpc>
                    <a:spcBef>
                      <a:spcPct val="0"/>
                    </a:spcBef>
                    <a:spcAft>
                      <a:spcPct val="0"/>
                    </a:spcAft>
                    <a:defRPr/>
                  </a:pPr>
                  <a:endParaRPr lang="en-US" sz="744">
                    <a:gradFill>
                      <a:gsLst>
                        <a:gs pos="0">
                          <a:srgbClr val="FFFFFF"/>
                        </a:gs>
                        <a:gs pos="100000">
                          <a:srgbClr val="FFFFFF"/>
                        </a:gs>
                      </a:gsLst>
                      <a:lin ang="5400000" scaled="0"/>
                    </a:gradFill>
                    <a:latin typeface="Segoe UI Semilight"/>
                    <a:cs typeface="Segoe UI" pitchFamily="34" charset="0"/>
                  </a:endParaRPr>
                </a:p>
              </p:txBody>
            </p:sp>
            <p:sp>
              <p:nvSpPr>
                <p:cNvPr id="113" name="Freeform: Shape 112">
                  <a:extLst>
                    <a:ext uri="{FF2B5EF4-FFF2-40B4-BE49-F238E27FC236}">
                      <a16:creationId xmlns:a16="http://schemas.microsoft.com/office/drawing/2014/main" id="{EB7D221E-192B-4F8E-9759-1AFBC03445DC}"/>
                    </a:ext>
                  </a:extLst>
                </p:cNvPr>
                <p:cNvSpPr/>
                <p:nvPr/>
              </p:nvSpPr>
              <p:spPr bwMode="auto">
                <a:xfrm>
                  <a:off x="9426825" y="3453755"/>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9611" tIns="103689" rIns="129611" bIns="103689" numCol="1" spcCol="0" rtlCol="0" fromWordArt="0" anchor="ctr" anchorCtr="0" forceAA="0" compatLnSpc="1">
                  <a:prstTxWarp prst="textNoShape">
                    <a:avLst/>
                  </a:prstTxWarp>
                  <a:noAutofit/>
                </a:bodyPr>
                <a:lstStyle/>
                <a:p>
                  <a:pPr algn="ctr" defTabSz="660835" fontAlgn="base">
                    <a:lnSpc>
                      <a:spcPct val="90000"/>
                    </a:lnSpc>
                    <a:spcBef>
                      <a:spcPct val="0"/>
                    </a:spcBef>
                    <a:spcAft>
                      <a:spcPct val="0"/>
                    </a:spcAft>
                    <a:defRPr/>
                  </a:pPr>
                  <a:endParaRPr lang="en-US" sz="744">
                    <a:gradFill>
                      <a:gsLst>
                        <a:gs pos="0">
                          <a:srgbClr val="FFFFFF"/>
                        </a:gs>
                        <a:gs pos="100000">
                          <a:srgbClr val="FFFFFF"/>
                        </a:gs>
                      </a:gsLst>
                      <a:lin ang="5400000" scaled="0"/>
                    </a:gradFill>
                    <a:latin typeface="Segoe UI Semilight"/>
                    <a:cs typeface="Segoe UI" pitchFamily="34" charset="0"/>
                  </a:endParaRPr>
                </a:p>
              </p:txBody>
            </p:sp>
            <p:sp>
              <p:nvSpPr>
                <p:cNvPr id="114" name="Freeform: Shape 113">
                  <a:extLst>
                    <a:ext uri="{FF2B5EF4-FFF2-40B4-BE49-F238E27FC236}">
                      <a16:creationId xmlns:a16="http://schemas.microsoft.com/office/drawing/2014/main" id="{F54A1402-E5E4-4B69-8FC4-75C572454368}"/>
                    </a:ext>
                  </a:extLst>
                </p:cNvPr>
                <p:cNvSpPr/>
                <p:nvPr/>
              </p:nvSpPr>
              <p:spPr bwMode="auto">
                <a:xfrm>
                  <a:off x="9531227" y="3453755"/>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9611" tIns="103689" rIns="129611" bIns="103689" numCol="1" spcCol="0" rtlCol="0" fromWordArt="0" anchor="ctr" anchorCtr="0" forceAA="0" compatLnSpc="1">
                  <a:prstTxWarp prst="textNoShape">
                    <a:avLst/>
                  </a:prstTxWarp>
                  <a:noAutofit/>
                </a:bodyPr>
                <a:lstStyle/>
                <a:p>
                  <a:pPr algn="ctr" defTabSz="660835" fontAlgn="base">
                    <a:lnSpc>
                      <a:spcPct val="90000"/>
                    </a:lnSpc>
                    <a:spcBef>
                      <a:spcPct val="0"/>
                    </a:spcBef>
                    <a:spcAft>
                      <a:spcPct val="0"/>
                    </a:spcAft>
                    <a:defRPr/>
                  </a:pPr>
                  <a:endParaRPr lang="en-US" sz="744">
                    <a:gradFill>
                      <a:gsLst>
                        <a:gs pos="0">
                          <a:srgbClr val="FFFFFF"/>
                        </a:gs>
                        <a:gs pos="100000">
                          <a:srgbClr val="FFFFFF"/>
                        </a:gs>
                      </a:gsLst>
                      <a:lin ang="5400000" scaled="0"/>
                    </a:gradFill>
                    <a:latin typeface="Segoe UI Semilight"/>
                    <a:cs typeface="Segoe UI" pitchFamily="34" charset="0"/>
                  </a:endParaRPr>
                </a:p>
              </p:txBody>
            </p:sp>
            <p:sp>
              <p:nvSpPr>
                <p:cNvPr id="120" name="Freeform: Shape 119">
                  <a:extLst>
                    <a:ext uri="{FF2B5EF4-FFF2-40B4-BE49-F238E27FC236}">
                      <a16:creationId xmlns:a16="http://schemas.microsoft.com/office/drawing/2014/main" id="{5F803BA7-9545-46A5-ACBF-9B2F683CB371}"/>
                    </a:ext>
                  </a:extLst>
                </p:cNvPr>
                <p:cNvSpPr/>
                <p:nvPr/>
              </p:nvSpPr>
              <p:spPr bwMode="auto">
                <a:xfrm>
                  <a:off x="9635629" y="3453755"/>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9611" tIns="103689" rIns="129611" bIns="103689" numCol="1" spcCol="0" rtlCol="0" fromWordArt="0" anchor="ctr" anchorCtr="0" forceAA="0" compatLnSpc="1">
                  <a:prstTxWarp prst="textNoShape">
                    <a:avLst/>
                  </a:prstTxWarp>
                  <a:noAutofit/>
                </a:bodyPr>
                <a:lstStyle/>
                <a:p>
                  <a:pPr algn="ctr" defTabSz="660835" fontAlgn="base">
                    <a:lnSpc>
                      <a:spcPct val="90000"/>
                    </a:lnSpc>
                    <a:spcBef>
                      <a:spcPct val="0"/>
                    </a:spcBef>
                    <a:spcAft>
                      <a:spcPct val="0"/>
                    </a:spcAft>
                    <a:defRPr/>
                  </a:pPr>
                  <a:endParaRPr lang="en-US" sz="744">
                    <a:gradFill>
                      <a:gsLst>
                        <a:gs pos="0">
                          <a:srgbClr val="FFFFFF"/>
                        </a:gs>
                        <a:gs pos="100000">
                          <a:srgbClr val="FFFFFF"/>
                        </a:gs>
                      </a:gsLst>
                      <a:lin ang="5400000" scaled="0"/>
                    </a:gradFill>
                    <a:latin typeface="Segoe UI Semilight"/>
                    <a:cs typeface="Segoe UI" pitchFamily="34" charset="0"/>
                  </a:endParaRPr>
                </a:p>
              </p:txBody>
            </p:sp>
            <p:sp>
              <p:nvSpPr>
                <p:cNvPr id="121" name="Freeform: Shape 120">
                  <a:extLst>
                    <a:ext uri="{FF2B5EF4-FFF2-40B4-BE49-F238E27FC236}">
                      <a16:creationId xmlns:a16="http://schemas.microsoft.com/office/drawing/2014/main" id="{A0047B6C-78AF-4D71-97FD-B943AD196E6C}"/>
                    </a:ext>
                  </a:extLst>
                </p:cNvPr>
                <p:cNvSpPr/>
                <p:nvPr/>
              </p:nvSpPr>
              <p:spPr bwMode="auto">
                <a:xfrm>
                  <a:off x="9426825" y="3557977"/>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9611" tIns="103689" rIns="129611" bIns="103689" numCol="1" spcCol="0" rtlCol="0" fromWordArt="0" anchor="ctr" anchorCtr="0" forceAA="0" compatLnSpc="1">
                  <a:prstTxWarp prst="textNoShape">
                    <a:avLst/>
                  </a:prstTxWarp>
                  <a:noAutofit/>
                </a:bodyPr>
                <a:lstStyle/>
                <a:p>
                  <a:pPr algn="ctr" defTabSz="660835" fontAlgn="base">
                    <a:lnSpc>
                      <a:spcPct val="90000"/>
                    </a:lnSpc>
                    <a:spcBef>
                      <a:spcPct val="0"/>
                    </a:spcBef>
                    <a:spcAft>
                      <a:spcPct val="0"/>
                    </a:spcAft>
                    <a:defRPr/>
                  </a:pPr>
                  <a:endParaRPr lang="en-US" sz="744">
                    <a:gradFill>
                      <a:gsLst>
                        <a:gs pos="0">
                          <a:srgbClr val="FFFFFF"/>
                        </a:gs>
                        <a:gs pos="100000">
                          <a:srgbClr val="FFFFFF"/>
                        </a:gs>
                      </a:gsLst>
                      <a:lin ang="5400000" scaled="0"/>
                    </a:gradFill>
                    <a:latin typeface="Segoe UI Semilight"/>
                    <a:cs typeface="Segoe UI" pitchFamily="34" charset="0"/>
                  </a:endParaRPr>
                </a:p>
              </p:txBody>
            </p:sp>
            <p:sp>
              <p:nvSpPr>
                <p:cNvPr id="122" name="Freeform: Shape 121">
                  <a:extLst>
                    <a:ext uri="{FF2B5EF4-FFF2-40B4-BE49-F238E27FC236}">
                      <a16:creationId xmlns:a16="http://schemas.microsoft.com/office/drawing/2014/main" id="{46EB0FF6-ADAE-4DC5-854E-F2A388689ADC}"/>
                    </a:ext>
                  </a:extLst>
                </p:cNvPr>
                <p:cNvSpPr/>
                <p:nvPr/>
              </p:nvSpPr>
              <p:spPr bwMode="auto">
                <a:xfrm>
                  <a:off x="9531227" y="3557977"/>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9611" tIns="103689" rIns="129611" bIns="103689" numCol="1" spcCol="0" rtlCol="0" fromWordArt="0" anchor="ctr" anchorCtr="0" forceAA="0" compatLnSpc="1">
                  <a:prstTxWarp prst="textNoShape">
                    <a:avLst/>
                  </a:prstTxWarp>
                  <a:noAutofit/>
                </a:bodyPr>
                <a:lstStyle/>
                <a:p>
                  <a:pPr algn="ctr" defTabSz="660835" fontAlgn="base">
                    <a:lnSpc>
                      <a:spcPct val="90000"/>
                    </a:lnSpc>
                    <a:spcBef>
                      <a:spcPct val="0"/>
                    </a:spcBef>
                    <a:spcAft>
                      <a:spcPct val="0"/>
                    </a:spcAft>
                    <a:defRPr/>
                  </a:pPr>
                  <a:endParaRPr lang="en-US" sz="744">
                    <a:gradFill>
                      <a:gsLst>
                        <a:gs pos="0">
                          <a:srgbClr val="FFFFFF"/>
                        </a:gs>
                        <a:gs pos="100000">
                          <a:srgbClr val="FFFFFF"/>
                        </a:gs>
                      </a:gsLst>
                      <a:lin ang="5400000" scaled="0"/>
                    </a:gradFill>
                    <a:latin typeface="Segoe UI Semilight"/>
                    <a:cs typeface="Segoe UI" pitchFamily="34" charset="0"/>
                  </a:endParaRPr>
                </a:p>
              </p:txBody>
            </p:sp>
            <p:sp>
              <p:nvSpPr>
                <p:cNvPr id="123" name="Freeform: Shape 122">
                  <a:extLst>
                    <a:ext uri="{FF2B5EF4-FFF2-40B4-BE49-F238E27FC236}">
                      <a16:creationId xmlns:a16="http://schemas.microsoft.com/office/drawing/2014/main" id="{EEAAFFFE-7D34-4A7C-9998-6CD6355D29A9}"/>
                    </a:ext>
                  </a:extLst>
                </p:cNvPr>
                <p:cNvSpPr/>
                <p:nvPr/>
              </p:nvSpPr>
              <p:spPr bwMode="auto">
                <a:xfrm>
                  <a:off x="9635629" y="3557977"/>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9611" tIns="103689" rIns="129611" bIns="103689" numCol="1" spcCol="0" rtlCol="0" fromWordArt="0" anchor="ctr" anchorCtr="0" forceAA="0" compatLnSpc="1">
                  <a:prstTxWarp prst="textNoShape">
                    <a:avLst/>
                  </a:prstTxWarp>
                  <a:noAutofit/>
                </a:bodyPr>
                <a:lstStyle/>
                <a:p>
                  <a:pPr algn="ctr" defTabSz="660835" fontAlgn="base">
                    <a:lnSpc>
                      <a:spcPct val="90000"/>
                    </a:lnSpc>
                    <a:spcBef>
                      <a:spcPct val="0"/>
                    </a:spcBef>
                    <a:spcAft>
                      <a:spcPct val="0"/>
                    </a:spcAft>
                    <a:defRPr/>
                  </a:pPr>
                  <a:endParaRPr lang="en-US" sz="744">
                    <a:gradFill>
                      <a:gsLst>
                        <a:gs pos="0">
                          <a:srgbClr val="FFFFFF"/>
                        </a:gs>
                        <a:gs pos="100000">
                          <a:srgbClr val="FFFFFF"/>
                        </a:gs>
                      </a:gsLst>
                      <a:lin ang="5400000" scaled="0"/>
                    </a:gradFill>
                    <a:latin typeface="Segoe UI Semilight"/>
                    <a:cs typeface="Segoe UI" pitchFamily="34" charset="0"/>
                  </a:endParaRPr>
                </a:p>
              </p:txBody>
            </p:sp>
            <p:sp>
              <p:nvSpPr>
                <p:cNvPr id="124" name="Freeform: Shape 123">
                  <a:extLst>
                    <a:ext uri="{FF2B5EF4-FFF2-40B4-BE49-F238E27FC236}">
                      <a16:creationId xmlns:a16="http://schemas.microsoft.com/office/drawing/2014/main" id="{FE206180-0025-485B-BD55-C48E5554A010}"/>
                    </a:ext>
                  </a:extLst>
                </p:cNvPr>
                <p:cNvSpPr/>
                <p:nvPr/>
              </p:nvSpPr>
              <p:spPr bwMode="auto">
                <a:xfrm>
                  <a:off x="9426825" y="3662200"/>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9611" tIns="103689" rIns="129611" bIns="103689" numCol="1" spcCol="0" rtlCol="0" fromWordArt="0" anchor="ctr" anchorCtr="0" forceAA="0" compatLnSpc="1">
                  <a:prstTxWarp prst="textNoShape">
                    <a:avLst/>
                  </a:prstTxWarp>
                  <a:noAutofit/>
                </a:bodyPr>
                <a:lstStyle/>
                <a:p>
                  <a:pPr algn="ctr" defTabSz="660835" fontAlgn="base">
                    <a:lnSpc>
                      <a:spcPct val="90000"/>
                    </a:lnSpc>
                    <a:spcBef>
                      <a:spcPct val="0"/>
                    </a:spcBef>
                    <a:spcAft>
                      <a:spcPct val="0"/>
                    </a:spcAft>
                    <a:defRPr/>
                  </a:pPr>
                  <a:endParaRPr lang="en-US" sz="744">
                    <a:gradFill>
                      <a:gsLst>
                        <a:gs pos="0">
                          <a:srgbClr val="FFFFFF"/>
                        </a:gs>
                        <a:gs pos="100000">
                          <a:srgbClr val="FFFFFF"/>
                        </a:gs>
                      </a:gsLst>
                      <a:lin ang="5400000" scaled="0"/>
                    </a:gradFill>
                    <a:latin typeface="Segoe UI Semilight"/>
                    <a:cs typeface="Segoe UI" pitchFamily="34" charset="0"/>
                  </a:endParaRPr>
                </a:p>
              </p:txBody>
            </p:sp>
            <p:sp>
              <p:nvSpPr>
                <p:cNvPr id="125" name="Freeform: Shape 124">
                  <a:extLst>
                    <a:ext uri="{FF2B5EF4-FFF2-40B4-BE49-F238E27FC236}">
                      <a16:creationId xmlns:a16="http://schemas.microsoft.com/office/drawing/2014/main" id="{8A0B64E8-521F-4F06-B5A5-4318A58FC204}"/>
                    </a:ext>
                  </a:extLst>
                </p:cNvPr>
                <p:cNvSpPr/>
                <p:nvPr/>
              </p:nvSpPr>
              <p:spPr bwMode="auto">
                <a:xfrm>
                  <a:off x="9531227" y="3662200"/>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9611" tIns="103689" rIns="129611" bIns="103689" numCol="1" spcCol="0" rtlCol="0" fromWordArt="0" anchor="ctr" anchorCtr="0" forceAA="0" compatLnSpc="1">
                  <a:prstTxWarp prst="textNoShape">
                    <a:avLst/>
                  </a:prstTxWarp>
                  <a:noAutofit/>
                </a:bodyPr>
                <a:lstStyle/>
                <a:p>
                  <a:pPr algn="ctr" defTabSz="660835" fontAlgn="base">
                    <a:lnSpc>
                      <a:spcPct val="90000"/>
                    </a:lnSpc>
                    <a:spcBef>
                      <a:spcPct val="0"/>
                    </a:spcBef>
                    <a:spcAft>
                      <a:spcPct val="0"/>
                    </a:spcAft>
                    <a:defRPr/>
                  </a:pPr>
                  <a:endParaRPr lang="en-US" sz="744">
                    <a:gradFill>
                      <a:gsLst>
                        <a:gs pos="0">
                          <a:srgbClr val="FFFFFF"/>
                        </a:gs>
                        <a:gs pos="100000">
                          <a:srgbClr val="FFFFFF"/>
                        </a:gs>
                      </a:gsLst>
                      <a:lin ang="5400000" scaled="0"/>
                    </a:gradFill>
                    <a:latin typeface="Segoe UI Semilight"/>
                    <a:cs typeface="Segoe UI" pitchFamily="34" charset="0"/>
                  </a:endParaRPr>
                </a:p>
              </p:txBody>
            </p:sp>
            <p:sp>
              <p:nvSpPr>
                <p:cNvPr id="126" name="Freeform: Shape 125">
                  <a:extLst>
                    <a:ext uri="{FF2B5EF4-FFF2-40B4-BE49-F238E27FC236}">
                      <a16:creationId xmlns:a16="http://schemas.microsoft.com/office/drawing/2014/main" id="{67C32281-2BC6-4D60-9EBD-569D4BE289E4}"/>
                    </a:ext>
                  </a:extLst>
                </p:cNvPr>
                <p:cNvSpPr/>
                <p:nvPr/>
              </p:nvSpPr>
              <p:spPr bwMode="auto">
                <a:xfrm>
                  <a:off x="9635629" y="3662200"/>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9611" tIns="103689" rIns="129611" bIns="103689" numCol="1" spcCol="0" rtlCol="0" fromWordArt="0" anchor="ctr" anchorCtr="0" forceAA="0" compatLnSpc="1">
                  <a:prstTxWarp prst="textNoShape">
                    <a:avLst/>
                  </a:prstTxWarp>
                  <a:noAutofit/>
                </a:bodyPr>
                <a:lstStyle/>
                <a:p>
                  <a:pPr algn="ctr" defTabSz="660835" fontAlgn="base">
                    <a:lnSpc>
                      <a:spcPct val="90000"/>
                    </a:lnSpc>
                    <a:spcBef>
                      <a:spcPct val="0"/>
                    </a:spcBef>
                    <a:spcAft>
                      <a:spcPct val="0"/>
                    </a:spcAft>
                    <a:defRPr/>
                  </a:pPr>
                  <a:endParaRPr lang="en-US" sz="744">
                    <a:gradFill>
                      <a:gsLst>
                        <a:gs pos="0">
                          <a:srgbClr val="FFFFFF"/>
                        </a:gs>
                        <a:gs pos="100000">
                          <a:srgbClr val="FFFFFF"/>
                        </a:gs>
                      </a:gsLst>
                      <a:lin ang="5400000" scaled="0"/>
                    </a:gradFill>
                    <a:latin typeface="Segoe UI Semilight"/>
                    <a:cs typeface="Segoe UI" pitchFamily="34" charset="0"/>
                  </a:endParaRPr>
                </a:p>
              </p:txBody>
            </p:sp>
          </p:grpSp>
        </p:grpSp>
      </p:grpSp>
      <p:pic>
        <p:nvPicPr>
          <p:cNvPr id="15" name="Picture 14">
            <a:extLst>
              <a:ext uri="{FF2B5EF4-FFF2-40B4-BE49-F238E27FC236}">
                <a16:creationId xmlns:a16="http://schemas.microsoft.com/office/drawing/2014/main" id="{73154DFE-BA73-41E3-900B-523E95F2638C}"/>
              </a:ext>
            </a:extLst>
          </p:cNvPr>
          <p:cNvPicPr>
            <a:picLocks noChangeAspect="1"/>
          </p:cNvPicPr>
          <p:nvPr/>
        </p:nvPicPr>
        <p:blipFill rotWithShape="1">
          <a:blip r:embed="rId3"/>
          <a:srcRect b="68768"/>
          <a:stretch/>
        </p:blipFill>
        <p:spPr>
          <a:xfrm>
            <a:off x="2243150" y="4741861"/>
            <a:ext cx="7034190" cy="928441"/>
          </a:xfrm>
          <a:prstGeom prst="rect">
            <a:avLst/>
          </a:prstGeom>
        </p:spPr>
      </p:pic>
      <p:sp>
        <p:nvSpPr>
          <p:cNvPr id="100" name="Freeform: Shape 99"/>
          <p:cNvSpPr/>
          <p:nvPr/>
        </p:nvSpPr>
        <p:spPr>
          <a:xfrm>
            <a:off x="1440819" y="4433171"/>
            <a:ext cx="8638850" cy="1237130"/>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48027">
              <a:defRPr/>
            </a:pPr>
            <a:endParaRPr lang="en-US" sz="1276">
              <a:solidFill>
                <a:srgbClr val="FFFFFF"/>
              </a:solidFill>
              <a:latin typeface="Segoe UI"/>
            </a:endParaRPr>
          </a:p>
        </p:txBody>
      </p:sp>
      <p:sp>
        <p:nvSpPr>
          <p:cNvPr id="183" name="Freeform: Shape 99"/>
          <p:cNvSpPr/>
          <p:nvPr/>
        </p:nvSpPr>
        <p:spPr>
          <a:xfrm>
            <a:off x="1439863" y="2647773"/>
            <a:ext cx="8638850" cy="1325129"/>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48027">
              <a:defRPr/>
            </a:pPr>
            <a:endParaRPr lang="en-US" sz="1276">
              <a:solidFill>
                <a:srgbClr val="FFFFFF"/>
              </a:solidFill>
              <a:latin typeface="Segoe UI"/>
            </a:endParaRPr>
          </a:p>
        </p:txBody>
      </p:sp>
      <p:sp>
        <p:nvSpPr>
          <p:cNvPr id="182" name="Freeform: Shape 99"/>
          <p:cNvSpPr/>
          <p:nvPr/>
        </p:nvSpPr>
        <p:spPr>
          <a:xfrm>
            <a:off x="1439863" y="3637782"/>
            <a:ext cx="8640763" cy="1325129"/>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noFill/>
          <a:ln w="1270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48027">
              <a:defRPr/>
            </a:pPr>
            <a:endParaRPr lang="en-US" sz="1276">
              <a:solidFill>
                <a:srgbClr val="FFFFFF"/>
              </a:solidFill>
              <a:latin typeface="Segoe UI"/>
            </a:endParaRPr>
          </a:p>
        </p:txBody>
      </p:sp>
      <p:grpSp>
        <p:nvGrpSpPr>
          <p:cNvPr id="9" name="Group 8"/>
          <p:cNvGrpSpPr/>
          <p:nvPr/>
        </p:nvGrpSpPr>
        <p:grpSpPr>
          <a:xfrm>
            <a:off x="1789451" y="3868154"/>
            <a:ext cx="7907930" cy="1107528"/>
            <a:chOff x="675429" y="4237919"/>
            <a:chExt cx="11157983" cy="1562705"/>
          </a:xfrm>
        </p:grpSpPr>
        <p:sp>
          <p:nvSpPr>
            <p:cNvPr id="893" name="TextBox 892"/>
            <p:cNvSpPr txBox="1"/>
            <p:nvPr/>
          </p:nvSpPr>
          <p:spPr>
            <a:xfrm>
              <a:off x="675429" y="5255411"/>
              <a:ext cx="1192429" cy="469010"/>
            </a:xfrm>
            <a:prstGeom prst="rect">
              <a:avLst/>
            </a:prstGeom>
            <a:noFill/>
          </p:spPr>
          <p:txBody>
            <a:bodyPr wrap="none" rtlCol="0">
              <a:spAutoFit/>
            </a:bodyPr>
            <a:lstStyle/>
            <a:p>
              <a:pPr algn="ctr" defTabSz="607437">
                <a:defRPr/>
              </a:pPr>
              <a:r>
                <a:rPr lang="en-US" sz="780" kern="0">
                  <a:solidFill>
                    <a:srgbClr val="0078D7"/>
                  </a:solidFill>
                  <a:latin typeface="Segoe UI Semilight" panose="020B0402040204020203" pitchFamily="34" charset="0"/>
                  <a:cs typeface="Segoe UI Semilight" panose="020B0402040204020203" pitchFamily="34" charset="0"/>
                </a:rPr>
                <a:t>Turnkey global </a:t>
              </a:r>
              <a:br>
                <a:rPr lang="en-US" sz="780" kern="0">
                  <a:solidFill>
                    <a:srgbClr val="0078D7"/>
                  </a:solidFill>
                  <a:latin typeface="Segoe UI Semilight" panose="020B0402040204020203" pitchFamily="34" charset="0"/>
                  <a:cs typeface="Segoe UI Semilight" panose="020B0402040204020203" pitchFamily="34" charset="0"/>
                </a:rPr>
              </a:br>
              <a:r>
                <a:rPr lang="en-US" sz="780" kern="0">
                  <a:solidFill>
                    <a:srgbClr val="0078D7"/>
                  </a:solidFill>
                  <a:latin typeface="Segoe UI Semilight" panose="020B0402040204020203" pitchFamily="34" charset="0"/>
                  <a:cs typeface="Segoe UI Semilight" panose="020B0402040204020203" pitchFamily="34" charset="0"/>
                </a:rPr>
                <a:t>distribution</a:t>
              </a:r>
            </a:p>
          </p:txBody>
        </p:sp>
        <p:sp>
          <p:nvSpPr>
            <p:cNvPr id="894" name="TextBox 893"/>
            <p:cNvSpPr txBox="1"/>
            <p:nvPr/>
          </p:nvSpPr>
          <p:spPr>
            <a:xfrm>
              <a:off x="2824151" y="4596857"/>
              <a:ext cx="1742050" cy="469010"/>
            </a:xfrm>
            <a:prstGeom prst="rect">
              <a:avLst/>
            </a:prstGeom>
            <a:noFill/>
          </p:spPr>
          <p:txBody>
            <a:bodyPr wrap="none" rtlCol="0">
              <a:spAutoFit/>
            </a:bodyPr>
            <a:lstStyle/>
            <a:p>
              <a:pPr algn="ctr" defTabSz="607437">
                <a:defRPr/>
              </a:pPr>
              <a:r>
                <a:rPr lang="en-US" sz="780" kern="0">
                  <a:solidFill>
                    <a:srgbClr val="0078D7"/>
                  </a:solidFill>
                  <a:latin typeface="Segoe UI Semilight" panose="020B0402040204020203" pitchFamily="34" charset="0"/>
                  <a:cs typeface="Segoe UI Semilight" panose="020B0402040204020203" pitchFamily="34" charset="0"/>
                </a:rPr>
                <a:t>Elastic scale out </a:t>
              </a:r>
            </a:p>
            <a:p>
              <a:pPr algn="ctr" defTabSz="607437">
                <a:defRPr/>
              </a:pPr>
              <a:r>
                <a:rPr lang="en-US" sz="780" kern="0">
                  <a:solidFill>
                    <a:srgbClr val="0078D7"/>
                  </a:solidFill>
                  <a:latin typeface="Segoe UI Semilight" panose="020B0402040204020203" pitchFamily="34" charset="0"/>
                  <a:cs typeface="Segoe UI Semilight" panose="020B0402040204020203" pitchFamily="34" charset="0"/>
                </a:rPr>
                <a:t>of storage &amp; throughput</a:t>
              </a:r>
            </a:p>
          </p:txBody>
        </p:sp>
        <p:sp>
          <p:nvSpPr>
            <p:cNvPr id="895" name="TextBox 894"/>
            <p:cNvSpPr txBox="1"/>
            <p:nvPr/>
          </p:nvSpPr>
          <p:spPr>
            <a:xfrm>
              <a:off x="5523167" y="4237919"/>
              <a:ext cx="1721696" cy="469010"/>
            </a:xfrm>
            <a:prstGeom prst="rect">
              <a:avLst/>
            </a:prstGeom>
            <a:noFill/>
          </p:spPr>
          <p:txBody>
            <a:bodyPr wrap="none" rtlCol="0">
              <a:spAutoFit/>
            </a:bodyPr>
            <a:lstStyle/>
            <a:p>
              <a:pPr algn="ctr" defTabSz="607437">
                <a:defRPr/>
              </a:pPr>
              <a:r>
                <a:rPr lang="en-US" sz="780" kern="0">
                  <a:solidFill>
                    <a:srgbClr val="0078D7"/>
                  </a:solidFill>
                  <a:latin typeface="Segoe UI Semilight" panose="020B0402040204020203" pitchFamily="34" charset="0"/>
                  <a:cs typeface="Segoe UI Semilight" panose="020B0402040204020203" pitchFamily="34" charset="0"/>
                </a:rPr>
                <a:t>Guaranteed low latency </a:t>
              </a:r>
              <a:br>
                <a:rPr lang="en-US" sz="780" kern="0">
                  <a:solidFill>
                    <a:srgbClr val="0078D7"/>
                  </a:solidFill>
                  <a:latin typeface="Segoe UI Semilight" panose="020B0402040204020203" pitchFamily="34" charset="0"/>
                  <a:cs typeface="Segoe UI Semilight" panose="020B0402040204020203" pitchFamily="34" charset="0"/>
                </a:rPr>
              </a:br>
              <a:r>
                <a:rPr lang="en-US" sz="780" kern="0">
                  <a:solidFill>
                    <a:srgbClr val="0078D7"/>
                  </a:solidFill>
                  <a:latin typeface="Segoe UI Semilight" panose="020B0402040204020203" pitchFamily="34" charset="0"/>
                  <a:cs typeface="Segoe UI Semilight" panose="020B0402040204020203" pitchFamily="34" charset="0"/>
                </a:rPr>
                <a:t>at the 99</a:t>
              </a:r>
              <a:r>
                <a:rPr lang="en-US" sz="780" kern="0" baseline="30000">
                  <a:solidFill>
                    <a:srgbClr val="0078D7"/>
                  </a:solidFill>
                  <a:latin typeface="Segoe UI Semilight" panose="020B0402040204020203" pitchFamily="34" charset="0"/>
                  <a:cs typeface="Segoe UI Semilight" panose="020B0402040204020203" pitchFamily="34" charset="0"/>
                </a:rPr>
                <a:t>th</a:t>
              </a:r>
              <a:r>
                <a:rPr lang="en-US" sz="780" kern="0">
                  <a:solidFill>
                    <a:srgbClr val="0078D7"/>
                  </a:solidFill>
                  <a:latin typeface="Segoe UI Semilight" panose="020B0402040204020203" pitchFamily="34" charset="0"/>
                  <a:cs typeface="Segoe UI Semilight" panose="020B0402040204020203" pitchFamily="34" charset="0"/>
                </a:rPr>
                <a:t> percentile</a:t>
              </a:r>
            </a:p>
          </p:txBody>
        </p:sp>
        <p:sp>
          <p:nvSpPr>
            <p:cNvPr id="896" name="TextBox 895"/>
            <p:cNvSpPr txBox="1"/>
            <p:nvPr/>
          </p:nvSpPr>
          <p:spPr>
            <a:xfrm>
              <a:off x="10593484" y="5331614"/>
              <a:ext cx="1239928" cy="469010"/>
            </a:xfrm>
            <a:prstGeom prst="rect">
              <a:avLst/>
            </a:prstGeom>
            <a:noFill/>
          </p:spPr>
          <p:txBody>
            <a:bodyPr wrap="none" rtlCol="0">
              <a:spAutoFit/>
            </a:bodyPr>
            <a:lstStyle/>
            <a:p>
              <a:pPr algn="ctr" defTabSz="607437">
                <a:defRPr/>
              </a:pPr>
              <a:r>
                <a:rPr lang="en-US" sz="780" kern="0">
                  <a:solidFill>
                    <a:srgbClr val="0078D7"/>
                  </a:solidFill>
                  <a:latin typeface="Segoe UI Semilight" panose="020B0402040204020203" pitchFamily="34" charset="0"/>
                  <a:cs typeface="Segoe UI Semilight" panose="020B0402040204020203" pitchFamily="34" charset="0"/>
                </a:rPr>
                <a:t>Comprehensive </a:t>
              </a:r>
              <a:br>
                <a:rPr lang="en-US" sz="780" kern="0">
                  <a:solidFill>
                    <a:srgbClr val="0078D7"/>
                  </a:solidFill>
                  <a:latin typeface="Segoe UI Semilight" panose="020B0402040204020203" pitchFamily="34" charset="0"/>
                  <a:cs typeface="Segoe UI Semilight" panose="020B0402040204020203" pitchFamily="34" charset="0"/>
                </a:rPr>
              </a:br>
              <a:r>
                <a:rPr lang="en-US" sz="780" kern="0">
                  <a:solidFill>
                    <a:srgbClr val="0078D7"/>
                  </a:solidFill>
                  <a:latin typeface="Segoe UI Semilight" panose="020B0402040204020203" pitchFamily="34" charset="0"/>
                  <a:cs typeface="Segoe UI Semilight" panose="020B0402040204020203" pitchFamily="34" charset="0"/>
                </a:rPr>
                <a:t>SLAs</a:t>
              </a:r>
            </a:p>
          </p:txBody>
        </p:sp>
        <p:sp>
          <p:nvSpPr>
            <p:cNvPr id="897" name="TextBox 896"/>
            <p:cNvSpPr txBox="1"/>
            <p:nvPr/>
          </p:nvSpPr>
          <p:spPr>
            <a:xfrm>
              <a:off x="8204795" y="4596855"/>
              <a:ext cx="1429921" cy="469010"/>
            </a:xfrm>
            <a:prstGeom prst="rect">
              <a:avLst/>
            </a:prstGeom>
            <a:noFill/>
          </p:spPr>
          <p:txBody>
            <a:bodyPr wrap="none" rtlCol="0">
              <a:spAutoFit/>
            </a:bodyPr>
            <a:lstStyle/>
            <a:p>
              <a:pPr algn="ctr" defTabSz="607437">
                <a:defRPr/>
              </a:pPr>
              <a:r>
                <a:rPr lang="en-US" sz="780" kern="0">
                  <a:solidFill>
                    <a:srgbClr val="0078D7"/>
                  </a:solidFill>
                  <a:latin typeface="Segoe UI Semilight" panose="020B0402040204020203" pitchFamily="34" charset="0"/>
                  <a:cs typeface="Segoe UI Semilight" panose="020B0402040204020203" pitchFamily="34" charset="0"/>
                </a:rPr>
                <a:t>Five well-defined </a:t>
              </a:r>
              <a:br>
                <a:rPr lang="en-US" sz="780" kern="0">
                  <a:solidFill>
                    <a:srgbClr val="0078D7"/>
                  </a:solidFill>
                  <a:latin typeface="Segoe UI Semilight" panose="020B0402040204020203" pitchFamily="34" charset="0"/>
                  <a:cs typeface="Segoe UI Semilight" panose="020B0402040204020203" pitchFamily="34" charset="0"/>
                </a:rPr>
              </a:br>
              <a:r>
                <a:rPr lang="en-US" sz="780" kern="0">
                  <a:solidFill>
                    <a:srgbClr val="0078D7"/>
                  </a:solidFill>
                  <a:latin typeface="Segoe UI Semilight" panose="020B0402040204020203" pitchFamily="34" charset="0"/>
                  <a:cs typeface="Segoe UI Semilight" panose="020B0402040204020203" pitchFamily="34" charset="0"/>
                </a:rPr>
                <a:t>consistency models</a:t>
              </a:r>
            </a:p>
          </p:txBody>
        </p:sp>
      </p:grpSp>
      <p:sp>
        <p:nvSpPr>
          <p:cNvPr id="84" name="Title 10"/>
          <p:cNvSpPr>
            <a:spLocks noGrp="1"/>
          </p:cNvSpPr>
          <p:nvPr>
            <p:ph type="title"/>
          </p:nvPr>
        </p:nvSpPr>
        <p:spPr>
          <a:xfrm>
            <a:off x="1629859" y="1008505"/>
            <a:ext cx="8260773" cy="637614"/>
          </a:xfrm>
        </p:spPr>
        <p:txBody>
          <a:bodyPr>
            <a:normAutofit fontScale="90000"/>
          </a:bodyPr>
          <a:lstStyle/>
          <a:p>
            <a:pPr>
              <a:spcBef>
                <a:spcPts val="425"/>
              </a:spcBef>
            </a:pPr>
            <a:r>
              <a:rPr lang="en-US"/>
              <a:t>Azure Cosmos DB</a:t>
            </a:r>
            <a:br>
              <a:rPr lang="en-US"/>
            </a:br>
            <a:endParaRPr lang="en-US" cap="none"/>
          </a:p>
        </p:txBody>
      </p:sp>
      <p:grpSp>
        <p:nvGrpSpPr>
          <p:cNvPr id="11" name="Group 10">
            <a:extLst>
              <a:ext uri="{FF2B5EF4-FFF2-40B4-BE49-F238E27FC236}">
                <a16:creationId xmlns:a16="http://schemas.microsoft.com/office/drawing/2014/main" id="{077A2346-E711-49EA-BD8F-F81EC99B99BD}"/>
              </a:ext>
            </a:extLst>
          </p:cNvPr>
          <p:cNvGrpSpPr/>
          <p:nvPr/>
        </p:nvGrpSpPr>
        <p:grpSpPr>
          <a:xfrm>
            <a:off x="8015529" y="5171962"/>
            <a:ext cx="158216" cy="307327"/>
            <a:chOff x="9576336" y="6019901"/>
            <a:chExt cx="223240" cy="433634"/>
          </a:xfrm>
        </p:grpSpPr>
        <p:sp>
          <p:nvSpPr>
            <p:cNvPr id="106" name="Freeform: Shape 411"/>
            <p:cNvSpPr/>
            <p:nvPr/>
          </p:nvSpPr>
          <p:spPr>
            <a:xfrm>
              <a:off x="9620313"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algn="ctr" defTabSz="648027">
                <a:defRPr/>
              </a:pPr>
              <a:endParaRPr lang="en-US" sz="1276" kern="0">
                <a:solidFill>
                  <a:srgbClr val="FFFFFF"/>
                </a:solidFill>
                <a:latin typeface="Segoe UI"/>
              </a:endParaRPr>
            </a:p>
          </p:txBody>
        </p:sp>
        <p:grpSp>
          <p:nvGrpSpPr>
            <p:cNvPr id="7" name="Group 6">
              <a:extLst>
                <a:ext uri="{FF2B5EF4-FFF2-40B4-BE49-F238E27FC236}">
                  <a16:creationId xmlns:a16="http://schemas.microsoft.com/office/drawing/2014/main" id="{ADB8B183-CB92-45C8-8AA4-0C6911395AEB}"/>
                </a:ext>
              </a:extLst>
            </p:cNvPr>
            <p:cNvGrpSpPr/>
            <p:nvPr/>
          </p:nvGrpSpPr>
          <p:grpSpPr>
            <a:xfrm>
              <a:off x="9576336" y="6019901"/>
              <a:ext cx="223240" cy="357070"/>
              <a:chOff x="9523117" y="5842588"/>
              <a:chExt cx="329677" cy="527319"/>
            </a:xfrm>
          </p:grpSpPr>
          <p:sp>
            <p:nvSpPr>
              <p:cNvPr id="108" name="Oval 903"/>
              <p:cNvSpPr/>
              <p:nvPr/>
            </p:nvSpPr>
            <p:spPr>
              <a:xfrm>
                <a:off x="9591504" y="5905106"/>
                <a:ext cx="192907" cy="192907"/>
              </a:xfrm>
              <a:prstGeom prst="ellipse">
                <a:avLst/>
              </a:prstGeom>
              <a:solidFill>
                <a:srgbClr val="E1E1E1"/>
              </a:solidFill>
              <a:ln w="12700" cap="flat" cmpd="sng" algn="ctr">
                <a:noFill/>
                <a:prstDash val="solid"/>
                <a:miter lim="800000"/>
              </a:ln>
              <a:effectLst/>
            </p:spPr>
            <p:txBody>
              <a:bodyPr rtlCol="0" anchor="ctr"/>
              <a:lstStyle/>
              <a:p>
                <a:pPr algn="ctr" defTabSz="648027">
                  <a:defRPr/>
                </a:pPr>
                <a:endParaRPr lang="en-US" sz="1276" kern="0">
                  <a:solidFill>
                    <a:srgbClr val="FFFFFF"/>
                  </a:solidFill>
                  <a:latin typeface="Segoe UI"/>
                </a:endParaRPr>
              </a:p>
            </p:txBody>
          </p:sp>
          <p:sp>
            <p:nvSpPr>
              <p:cNvPr id="115" name="Freeform 5">
                <a:extLst>
                  <a:ext uri="{FF2B5EF4-FFF2-40B4-BE49-F238E27FC236}">
                    <a16:creationId xmlns:a16="http://schemas.microsoft.com/office/drawing/2014/main" id="{F804D774-20F1-42F0-A01E-2FA593BF563D}"/>
                  </a:ext>
                </a:extLst>
              </p:cNvPr>
              <p:cNvSpPr>
                <a:spLocks noEditPoints="1"/>
              </p:cNvSpPr>
              <p:nvPr/>
            </p:nvSpPr>
            <p:spPr bwMode="auto">
              <a:xfrm>
                <a:off x="9523117"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a:extLst/>
            </p:spPr>
            <p:txBody>
              <a:bodyPr vert="horz" wrap="square" lIns="64806" tIns="32403" rIns="64806" bIns="32403" numCol="1" anchor="t" anchorCtr="0" compatLnSpc="1">
                <a:prstTxWarp prst="textNoShape">
                  <a:avLst/>
                </a:prstTxWarp>
              </a:bodyPr>
              <a:lstStyle/>
              <a:p>
                <a:pPr defTabSz="661026">
                  <a:defRPr/>
                </a:pPr>
                <a:endParaRPr lang="en-US" sz="1276">
                  <a:solidFill>
                    <a:srgbClr val="505050"/>
                  </a:solidFill>
                  <a:latin typeface="Segoe UI Semilight"/>
                </a:endParaRPr>
              </a:p>
            </p:txBody>
          </p:sp>
        </p:grpSp>
      </p:grpSp>
      <p:grpSp>
        <p:nvGrpSpPr>
          <p:cNvPr id="10" name="Group 9">
            <a:extLst>
              <a:ext uri="{FF2B5EF4-FFF2-40B4-BE49-F238E27FC236}">
                <a16:creationId xmlns:a16="http://schemas.microsoft.com/office/drawing/2014/main" id="{E5A7D07E-75FB-4559-875F-262AB2467085}"/>
              </a:ext>
            </a:extLst>
          </p:cNvPr>
          <p:cNvGrpSpPr/>
          <p:nvPr/>
        </p:nvGrpSpPr>
        <p:grpSpPr>
          <a:xfrm>
            <a:off x="6732652" y="5333315"/>
            <a:ext cx="158216" cy="305888"/>
            <a:chOff x="7468054" y="6382515"/>
            <a:chExt cx="223240" cy="431604"/>
          </a:xfrm>
        </p:grpSpPr>
        <p:sp>
          <p:nvSpPr>
            <p:cNvPr id="89" name="Freeform: Shape 411"/>
            <p:cNvSpPr/>
            <p:nvPr/>
          </p:nvSpPr>
          <p:spPr>
            <a:xfrm>
              <a:off x="7512031" y="6678832"/>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algn="ctr" defTabSz="648027">
                <a:defRPr/>
              </a:pPr>
              <a:endParaRPr lang="en-US" sz="1276" kern="0">
                <a:solidFill>
                  <a:srgbClr val="FFFFFF"/>
                </a:solidFill>
                <a:latin typeface="Segoe UI"/>
              </a:endParaRPr>
            </a:p>
          </p:txBody>
        </p:sp>
        <p:grpSp>
          <p:nvGrpSpPr>
            <p:cNvPr id="6" name="Group 5">
              <a:extLst>
                <a:ext uri="{FF2B5EF4-FFF2-40B4-BE49-F238E27FC236}">
                  <a16:creationId xmlns:a16="http://schemas.microsoft.com/office/drawing/2014/main" id="{BEDAB537-5CA0-4293-B11E-515BEC693AD6}"/>
                </a:ext>
              </a:extLst>
            </p:cNvPr>
            <p:cNvGrpSpPr/>
            <p:nvPr/>
          </p:nvGrpSpPr>
          <p:grpSpPr>
            <a:xfrm>
              <a:off x="7468054" y="6382515"/>
              <a:ext cx="223240" cy="357070"/>
              <a:chOff x="7414835" y="6205202"/>
              <a:chExt cx="329677" cy="527319"/>
            </a:xfrm>
          </p:grpSpPr>
          <p:sp>
            <p:nvSpPr>
              <p:cNvPr id="91" name="Oval 17"/>
              <p:cNvSpPr/>
              <p:nvPr/>
            </p:nvSpPr>
            <p:spPr>
              <a:xfrm>
                <a:off x="7483222" y="6265690"/>
                <a:ext cx="192907" cy="192907"/>
              </a:xfrm>
              <a:prstGeom prst="ellipse">
                <a:avLst/>
              </a:prstGeom>
              <a:solidFill>
                <a:srgbClr val="E1E1E1"/>
              </a:solidFill>
              <a:ln w="12700" cap="flat" cmpd="sng" algn="ctr">
                <a:noFill/>
                <a:prstDash val="solid"/>
                <a:miter lim="800000"/>
              </a:ln>
              <a:effectLst/>
            </p:spPr>
            <p:txBody>
              <a:bodyPr rtlCol="0" anchor="ctr"/>
              <a:lstStyle/>
              <a:p>
                <a:pPr algn="ctr" defTabSz="648027">
                  <a:defRPr/>
                </a:pPr>
                <a:endParaRPr lang="en-US" sz="1276" kern="0">
                  <a:solidFill>
                    <a:srgbClr val="FFFFFF"/>
                  </a:solidFill>
                  <a:latin typeface="Segoe UI"/>
                </a:endParaRPr>
              </a:p>
            </p:txBody>
          </p:sp>
          <p:sp>
            <p:nvSpPr>
              <p:cNvPr id="116" name="Freeform 5">
                <a:extLst>
                  <a:ext uri="{FF2B5EF4-FFF2-40B4-BE49-F238E27FC236}">
                    <a16:creationId xmlns:a16="http://schemas.microsoft.com/office/drawing/2014/main" id="{086FE07A-63F7-4835-A848-587ABFEEF617}"/>
                  </a:ext>
                </a:extLst>
              </p:cNvPr>
              <p:cNvSpPr>
                <a:spLocks noEditPoints="1"/>
              </p:cNvSpPr>
              <p:nvPr/>
            </p:nvSpPr>
            <p:spPr bwMode="auto">
              <a:xfrm>
                <a:off x="7414835" y="6205202"/>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a:extLst/>
            </p:spPr>
            <p:txBody>
              <a:bodyPr vert="horz" wrap="square" lIns="64806" tIns="32403" rIns="64806" bIns="32403" numCol="1" anchor="t" anchorCtr="0" compatLnSpc="1">
                <a:prstTxWarp prst="textNoShape">
                  <a:avLst/>
                </a:prstTxWarp>
              </a:bodyPr>
              <a:lstStyle/>
              <a:p>
                <a:pPr defTabSz="661026">
                  <a:defRPr/>
                </a:pPr>
                <a:endParaRPr lang="en-US" sz="1276">
                  <a:solidFill>
                    <a:srgbClr val="505050"/>
                  </a:solidFill>
                  <a:latin typeface="Segoe UI Semilight"/>
                </a:endParaRPr>
              </a:p>
            </p:txBody>
          </p:sp>
        </p:grpSp>
      </p:grpSp>
      <p:grpSp>
        <p:nvGrpSpPr>
          <p:cNvPr id="8" name="Group 7">
            <a:extLst>
              <a:ext uri="{FF2B5EF4-FFF2-40B4-BE49-F238E27FC236}">
                <a16:creationId xmlns:a16="http://schemas.microsoft.com/office/drawing/2014/main" id="{C182DA2D-3B7F-4476-B9EE-CEE70342A7F7}"/>
              </a:ext>
            </a:extLst>
          </p:cNvPr>
          <p:cNvGrpSpPr/>
          <p:nvPr/>
        </p:nvGrpSpPr>
        <p:grpSpPr>
          <a:xfrm>
            <a:off x="5839255" y="4922657"/>
            <a:ext cx="158216" cy="307327"/>
            <a:chOff x="6393022" y="6019901"/>
            <a:chExt cx="223240" cy="433634"/>
          </a:xfrm>
        </p:grpSpPr>
        <p:sp>
          <p:nvSpPr>
            <p:cNvPr id="101" name="Freeform: Shape 411"/>
            <p:cNvSpPr/>
            <p:nvPr/>
          </p:nvSpPr>
          <p:spPr>
            <a:xfrm>
              <a:off x="6436999"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algn="ctr" defTabSz="648027">
                <a:defRPr/>
              </a:pPr>
              <a:endParaRPr lang="en-US" sz="1276" kern="0">
                <a:solidFill>
                  <a:srgbClr val="FFFFFF"/>
                </a:solidFill>
                <a:latin typeface="Segoe UI"/>
              </a:endParaRPr>
            </a:p>
          </p:txBody>
        </p:sp>
        <p:grpSp>
          <p:nvGrpSpPr>
            <p:cNvPr id="5" name="Group 4">
              <a:extLst>
                <a:ext uri="{FF2B5EF4-FFF2-40B4-BE49-F238E27FC236}">
                  <a16:creationId xmlns:a16="http://schemas.microsoft.com/office/drawing/2014/main" id="{A0DFD2A5-02C2-49DA-A254-731165E3974B}"/>
                </a:ext>
              </a:extLst>
            </p:cNvPr>
            <p:cNvGrpSpPr/>
            <p:nvPr/>
          </p:nvGrpSpPr>
          <p:grpSpPr>
            <a:xfrm>
              <a:off x="6393022" y="6019901"/>
              <a:ext cx="223240" cy="357070"/>
              <a:chOff x="6339803" y="5842588"/>
              <a:chExt cx="329677" cy="527319"/>
            </a:xfrm>
          </p:grpSpPr>
          <p:sp>
            <p:nvSpPr>
              <p:cNvPr id="103" name="Oval 27"/>
              <p:cNvSpPr/>
              <p:nvPr/>
            </p:nvSpPr>
            <p:spPr>
              <a:xfrm>
                <a:off x="6408190" y="5905106"/>
                <a:ext cx="192907" cy="192907"/>
              </a:xfrm>
              <a:prstGeom prst="ellipse">
                <a:avLst/>
              </a:prstGeom>
              <a:solidFill>
                <a:srgbClr val="E1E1E1"/>
              </a:solidFill>
              <a:ln w="12700" cap="flat" cmpd="sng" algn="ctr">
                <a:noFill/>
                <a:prstDash val="solid"/>
                <a:miter lim="800000"/>
              </a:ln>
              <a:effectLst/>
            </p:spPr>
            <p:txBody>
              <a:bodyPr rtlCol="0" anchor="ctr"/>
              <a:lstStyle/>
              <a:p>
                <a:pPr algn="ctr" defTabSz="648027">
                  <a:defRPr/>
                </a:pPr>
                <a:endParaRPr lang="en-US" sz="1276" kern="0">
                  <a:solidFill>
                    <a:srgbClr val="FFFFFF"/>
                  </a:solidFill>
                  <a:latin typeface="Segoe UI"/>
                </a:endParaRPr>
              </a:p>
            </p:txBody>
          </p:sp>
          <p:sp>
            <p:nvSpPr>
              <p:cNvPr id="117" name="Freeform 5">
                <a:extLst>
                  <a:ext uri="{FF2B5EF4-FFF2-40B4-BE49-F238E27FC236}">
                    <a16:creationId xmlns:a16="http://schemas.microsoft.com/office/drawing/2014/main" id="{9043C574-91E2-427D-99B1-FBE3A22DA0D2}"/>
                  </a:ext>
                </a:extLst>
              </p:cNvPr>
              <p:cNvSpPr>
                <a:spLocks noEditPoints="1"/>
              </p:cNvSpPr>
              <p:nvPr/>
            </p:nvSpPr>
            <p:spPr bwMode="auto">
              <a:xfrm>
                <a:off x="6339803"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a:extLst/>
            </p:spPr>
            <p:txBody>
              <a:bodyPr vert="horz" wrap="square" lIns="64806" tIns="32403" rIns="64806" bIns="32403" numCol="1" anchor="t" anchorCtr="0" compatLnSpc="1">
                <a:prstTxWarp prst="textNoShape">
                  <a:avLst/>
                </a:prstTxWarp>
              </a:bodyPr>
              <a:lstStyle/>
              <a:p>
                <a:pPr defTabSz="661026">
                  <a:defRPr/>
                </a:pPr>
                <a:endParaRPr lang="en-US" sz="1276">
                  <a:solidFill>
                    <a:srgbClr val="505050"/>
                  </a:solidFill>
                  <a:latin typeface="Segoe UI Semilight"/>
                </a:endParaRPr>
              </a:p>
            </p:txBody>
          </p:sp>
        </p:grpSp>
      </p:grpSp>
      <p:grpSp>
        <p:nvGrpSpPr>
          <p:cNvPr id="12" name="Group 11">
            <a:extLst>
              <a:ext uri="{FF2B5EF4-FFF2-40B4-BE49-F238E27FC236}">
                <a16:creationId xmlns:a16="http://schemas.microsoft.com/office/drawing/2014/main" id="{81905357-76B3-46A9-A2AA-C02068C8EEDB}"/>
              </a:ext>
            </a:extLst>
          </p:cNvPr>
          <p:cNvGrpSpPr/>
          <p:nvPr/>
        </p:nvGrpSpPr>
        <p:grpSpPr>
          <a:xfrm>
            <a:off x="2987405" y="5195035"/>
            <a:ext cx="158216" cy="319154"/>
            <a:chOff x="2418475" y="6242316"/>
            <a:chExt cx="223240" cy="450322"/>
          </a:xfrm>
        </p:grpSpPr>
        <p:sp>
          <p:nvSpPr>
            <p:cNvPr id="83" name="Freeform: Shape 411"/>
            <p:cNvSpPr/>
            <p:nvPr/>
          </p:nvSpPr>
          <p:spPr>
            <a:xfrm>
              <a:off x="2462452" y="6557351"/>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algn="ctr" defTabSz="648027">
                <a:defRPr/>
              </a:pPr>
              <a:endParaRPr lang="en-US" sz="1276" kern="0">
                <a:solidFill>
                  <a:srgbClr val="FFFFFF"/>
                </a:solidFill>
                <a:latin typeface="Segoe UI"/>
              </a:endParaRPr>
            </a:p>
          </p:txBody>
        </p:sp>
        <p:grpSp>
          <p:nvGrpSpPr>
            <p:cNvPr id="4" name="Group 3">
              <a:extLst>
                <a:ext uri="{FF2B5EF4-FFF2-40B4-BE49-F238E27FC236}">
                  <a16:creationId xmlns:a16="http://schemas.microsoft.com/office/drawing/2014/main" id="{54BA13A7-CAA3-4B66-82A0-72CCA35E705A}"/>
                </a:ext>
              </a:extLst>
            </p:cNvPr>
            <p:cNvGrpSpPr/>
            <p:nvPr/>
          </p:nvGrpSpPr>
          <p:grpSpPr>
            <a:xfrm>
              <a:off x="2418475" y="6242316"/>
              <a:ext cx="223240" cy="357070"/>
              <a:chOff x="2365256" y="6065003"/>
              <a:chExt cx="329677" cy="527319"/>
            </a:xfrm>
          </p:grpSpPr>
          <p:sp>
            <p:nvSpPr>
              <p:cNvPr id="86" name="Oval 6"/>
              <p:cNvSpPr/>
              <p:nvPr/>
            </p:nvSpPr>
            <p:spPr>
              <a:xfrm>
                <a:off x="2433643" y="6144209"/>
                <a:ext cx="192907" cy="192907"/>
              </a:xfrm>
              <a:prstGeom prst="ellipse">
                <a:avLst/>
              </a:prstGeom>
              <a:solidFill>
                <a:srgbClr val="E1E1E1"/>
              </a:solidFill>
              <a:ln w="12700" cap="flat" cmpd="sng" algn="ctr">
                <a:noFill/>
                <a:prstDash val="solid"/>
                <a:miter lim="800000"/>
              </a:ln>
              <a:effectLst/>
            </p:spPr>
            <p:txBody>
              <a:bodyPr rtlCol="0" anchor="ctr"/>
              <a:lstStyle/>
              <a:p>
                <a:pPr algn="ctr" defTabSz="648027">
                  <a:defRPr/>
                </a:pPr>
                <a:endParaRPr lang="en-US" sz="1276" kern="0">
                  <a:solidFill>
                    <a:srgbClr val="FFFFFF"/>
                  </a:solidFill>
                  <a:latin typeface="Segoe UI"/>
                </a:endParaRPr>
              </a:p>
            </p:txBody>
          </p:sp>
          <p:sp>
            <p:nvSpPr>
              <p:cNvPr id="130" name="Freeform 5">
                <a:extLst>
                  <a:ext uri="{FF2B5EF4-FFF2-40B4-BE49-F238E27FC236}">
                    <a16:creationId xmlns:a16="http://schemas.microsoft.com/office/drawing/2014/main" id="{7D527200-0FD3-4A64-9A97-DAA493271096}"/>
                  </a:ext>
                </a:extLst>
              </p:cNvPr>
              <p:cNvSpPr>
                <a:spLocks noEditPoints="1"/>
              </p:cNvSpPr>
              <p:nvPr/>
            </p:nvSpPr>
            <p:spPr bwMode="auto">
              <a:xfrm>
                <a:off x="2365256" y="6065003"/>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a:extLst/>
            </p:spPr>
            <p:txBody>
              <a:bodyPr vert="horz" wrap="square" lIns="64806" tIns="32403" rIns="64806" bIns="32403" numCol="1" anchor="t" anchorCtr="0" compatLnSpc="1">
                <a:prstTxWarp prst="textNoShape">
                  <a:avLst/>
                </a:prstTxWarp>
              </a:bodyPr>
              <a:lstStyle/>
              <a:p>
                <a:pPr defTabSz="661026">
                  <a:defRPr/>
                </a:pPr>
                <a:endParaRPr lang="en-US" sz="1276">
                  <a:solidFill>
                    <a:srgbClr val="505050"/>
                  </a:solidFill>
                  <a:latin typeface="Segoe UI Semilight"/>
                </a:endParaRPr>
              </a:p>
            </p:txBody>
          </p:sp>
        </p:grpSp>
      </p:grpSp>
      <p:pic>
        <p:nvPicPr>
          <p:cNvPr id="99" name="Picture 98"/>
          <p:cNvPicPr>
            <a:picLocks noChangeAspect="1"/>
          </p:cNvPicPr>
          <p:nvPr/>
        </p:nvPicPr>
        <p:blipFill>
          <a:blip r:embed="rId4"/>
          <a:stretch>
            <a:fillRect/>
          </a:stretch>
        </p:blipFill>
        <p:spPr>
          <a:xfrm>
            <a:off x="3994557" y="2250459"/>
            <a:ext cx="447299" cy="296654"/>
          </a:xfrm>
          <a:prstGeom prst="rect">
            <a:avLst/>
          </a:prstGeom>
        </p:spPr>
      </p:pic>
      <p:grpSp>
        <p:nvGrpSpPr>
          <p:cNvPr id="20" name="Group 19">
            <a:extLst>
              <a:ext uri="{FF2B5EF4-FFF2-40B4-BE49-F238E27FC236}">
                <a16:creationId xmlns:a16="http://schemas.microsoft.com/office/drawing/2014/main" id="{12DB49D7-5838-404C-B16E-F21A9F61F6A4}"/>
              </a:ext>
            </a:extLst>
          </p:cNvPr>
          <p:cNvGrpSpPr/>
          <p:nvPr/>
        </p:nvGrpSpPr>
        <p:grpSpPr>
          <a:xfrm>
            <a:off x="3444742" y="2946805"/>
            <a:ext cx="4927101" cy="717339"/>
            <a:chOff x="2828857" y="3085807"/>
            <a:chExt cx="6952074" cy="1012157"/>
          </a:xfrm>
        </p:grpSpPr>
        <p:grpSp>
          <p:nvGrpSpPr>
            <p:cNvPr id="17" name="Group 16">
              <a:extLst>
                <a:ext uri="{FF2B5EF4-FFF2-40B4-BE49-F238E27FC236}">
                  <a16:creationId xmlns:a16="http://schemas.microsoft.com/office/drawing/2014/main" id="{E5DA855E-3024-42F2-BA8F-EAD67D95D47A}"/>
                </a:ext>
              </a:extLst>
            </p:cNvPr>
            <p:cNvGrpSpPr/>
            <p:nvPr/>
          </p:nvGrpSpPr>
          <p:grpSpPr>
            <a:xfrm>
              <a:off x="7077470" y="3085807"/>
              <a:ext cx="864970" cy="773986"/>
              <a:chOff x="6980099" y="3085807"/>
              <a:chExt cx="864970" cy="773986"/>
            </a:xfrm>
          </p:grpSpPr>
          <p:grpSp>
            <p:nvGrpSpPr>
              <p:cNvPr id="148" name="Group 147"/>
              <p:cNvGrpSpPr/>
              <p:nvPr/>
            </p:nvGrpSpPr>
            <p:grpSpPr>
              <a:xfrm>
                <a:off x="7092749" y="3085807"/>
                <a:ext cx="499208" cy="473323"/>
                <a:chOff x="7128988" y="4166153"/>
                <a:chExt cx="604908" cy="573541"/>
              </a:xfrm>
              <a:solidFill>
                <a:schemeClr val="tx2"/>
              </a:solidFill>
            </p:grpSpPr>
            <p:cxnSp>
              <p:nvCxnSpPr>
                <p:cNvPr id="149" name="Straight Connector 148"/>
                <p:cNvCxnSpPr>
                  <a:cxnSpLocks/>
                </p:cNvCxnSpPr>
                <p:nvPr/>
              </p:nvCxnSpPr>
              <p:spPr>
                <a:xfrm>
                  <a:off x="7128988" y="4451736"/>
                  <a:ext cx="238107" cy="72556"/>
                </a:xfrm>
                <a:prstGeom prst="line">
                  <a:avLst/>
                </a:prstGeom>
                <a:grpFill/>
                <a:ln w="12700" cap="flat" cmpd="sng" algn="ctr">
                  <a:solidFill>
                    <a:schemeClr val="tx1"/>
                  </a:solidFill>
                  <a:prstDash val="sysDot"/>
                  <a:miter lim="800000"/>
                  <a:headEnd type="none"/>
                  <a:tailEnd type="none"/>
                </a:ln>
                <a:effectLst/>
              </p:spPr>
            </p:cxnSp>
            <p:cxnSp>
              <p:nvCxnSpPr>
                <p:cNvPr id="150" name="Straight Connector 149"/>
                <p:cNvCxnSpPr>
                  <a:cxnSpLocks/>
                </p:cNvCxnSpPr>
                <p:nvPr/>
              </p:nvCxnSpPr>
              <p:spPr>
                <a:xfrm flipV="1">
                  <a:off x="7128988" y="4379180"/>
                  <a:ext cx="233873" cy="72556"/>
                </a:xfrm>
                <a:prstGeom prst="line">
                  <a:avLst/>
                </a:prstGeom>
                <a:grpFill/>
                <a:ln w="12700" cap="flat" cmpd="sng" algn="ctr">
                  <a:solidFill>
                    <a:schemeClr val="tx1"/>
                  </a:solidFill>
                  <a:prstDash val="sysDot"/>
                  <a:miter lim="800000"/>
                  <a:headEnd type="none"/>
                  <a:tailEnd type="none"/>
                </a:ln>
                <a:effectLst/>
              </p:spPr>
            </p:cxnSp>
            <p:sp>
              <p:nvSpPr>
                <p:cNvPr id="151" name="Oval 150"/>
                <p:cNvSpPr/>
                <p:nvPr/>
              </p:nvSpPr>
              <p:spPr bwMode="auto">
                <a:xfrm>
                  <a:off x="7128988" y="4383154"/>
                  <a:ext cx="137163" cy="137163"/>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32403" rIns="0" bIns="32403" numCol="1" rtlCol="0" anchor="ctr" anchorCtr="0" compatLnSpc="1">
                  <a:prstTxWarp prst="textNoShape">
                    <a:avLst/>
                  </a:prstTxWarp>
                </a:bodyPr>
                <a:lstStyle/>
                <a:p>
                  <a:pPr algn="ctr" defTabSz="647816" fontAlgn="base">
                    <a:spcBef>
                      <a:spcPct val="0"/>
                    </a:spcBef>
                    <a:spcAft>
                      <a:spcPct val="0"/>
                    </a:spcAft>
                    <a:defRPr/>
                  </a:pPr>
                  <a:endParaRPr lang="en-US" sz="1390" kern="0">
                    <a:solidFill>
                      <a:srgbClr val="FFFFFF"/>
                    </a:solidFill>
                    <a:latin typeface="Segoe UI"/>
                  </a:endParaRPr>
                </a:p>
              </p:txBody>
            </p:sp>
            <p:cxnSp>
              <p:nvCxnSpPr>
                <p:cNvPr id="152" name="Straight Connector 151"/>
                <p:cNvCxnSpPr>
                  <a:cxnSpLocks/>
                </p:cNvCxnSpPr>
                <p:nvPr/>
              </p:nvCxnSpPr>
              <p:spPr>
                <a:xfrm>
                  <a:off x="7367095" y="4524292"/>
                  <a:ext cx="241432" cy="108368"/>
                </a:xfrm>
                <a:prstGeom prst="line">
                  <a:avLst/>
                </a:prstGeom>
                <a:grpFill/>
                <a:ln w="12700" cap="flat" cmpd="sng" algn="ctr">
                  <a:solidFill>
                    <a:schemeClr val="tx1"/>
                  </a:solidFill>
                  <a:prstDash val="sysDot"/>
                  <a:miter lim="800000"/>
                  <a:headEnd type="none"/>
                  <a:tailEnd type="none"/>
                </a:ln>
                <a:effectLst/>
              </p:spPr>
            </p:cxnSp>
            <p:cxnSp>
              <p:nvCxnSpPr>
                <p:cNvPr id="153" name="Straight Connector 152"/>
                <p:cNvCxnSpPr>
                  <a:cxnSpLocks/>
                </p:cNvCxnSpPr>
                <p:nvPr/>
              </p:nvCxnSpPr>
              <p:spPr>
                <a:xfrm>
                  <a:off x="7367095" y="4524292"/>
                  <a:ext cx="229638" cy="1361"/>
                </a:xfrm>
                <a:prstGeom prst="line">
                  <a:avLst/>
                </a:prstGeom>
                <a:grpFill/>
                <a:ln w="12700" cap="flat" cmpd="sng" algn="ctr">
                  <a:solidFill>
                    <a:schemeClr val="tx1"/>
                  </a:solidFill>
                  <a:prstDash val="sysDot"/>
                  <a:miter lim="800000"/>
                  <a:headEnd type="none"/>
                  <a:tailEnd type="none"/>
                </a:ln>
                <a:effectLst/>
              </p:spPr>
            </p:cxnSp>
            <p:sp>
              <p:nvSpPr>
                <p:cNvPr id="154" name="Oval 153"/>
                <p:cNvSpPr/>
                <p:nvPr/>
              </p:nvSpPr>
              <p:spPr bwMode="auto">
                <a:xfrm rot="20946206">
                  <a:off x="7596733" y="4602531"/>
                  <a:ext cx="137163" cy="137163"/>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32403" rIns="0" bIns="32403" numCol="1" rtlCol="0" anchor="ctr" anchorCtr="0" compatLnSpc="1">
                  <a:prstTxWarp prst="textNoShape">
                    <a:avLst/>
                  </a:prstTxWarp>
                </a:bodyPr>
                <a:lstStyle/>
                <a:p>
                  <a:pPr algn="ctr" defTabSz="647816" fontAlgn="base">
                    <a:spcBef>
                      <a:spcPct val="0"/>
                    </a:spcBef>
                    <a:spcAft>
                      <a:spcPct val="0"/>
                    </a:spcAft>
                    <a:defRPr/>
                  </a:pPr>
                  <a:endParaRPr lang="en-US" sz="1390" kern="0">
                    <a:solidFill>
                      <a:srgbClr val="FFFFFF"/>
                    </a:solidFill>
                    <a:latin typeface="Segoe UI"/>
                  </a:endParaRPr>
                </a:p>
              </p:txBody>
            </p:sp>
            <p:sp>
              <p:nvSpPr>
                <p:cNvPr id="155" name="Oval 154"/>
                <p:cNvSpPr/>
                <p:nvPr/>
              </p:nvSpPr>
              <p:spPr bwMode="auto">
                <a:xfrm>
                  <a:off x="7596733" y="4457071"/>
                  <a:ext cx="137163" cy="137163"/>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32403" rIns="0" bIns="32403" numCol="1" rtlCol="0" anchor="ctr" anchorCtr="0" compatLnSpc="1">
                  <a:prstTxWarp prst="textNoShape">
                    <a:avLst/>
                  </a:prstTxWarp>
                </a:bodyPr>
                <a:lstStyle/>
                <a:p>
                  <a:pPr algn="ctr" defTabSz="647816" fontAlgn="base">
                    <a:spcBef>
                      <a:spcPct val="0"/>
                    </a:spcBef>
                    <a:spcAft>
                      <a:spcPct val="0"/>
                    </a:spcAft>
                    <a:defRPr/>
                  </a:pPr>
                  <a:endParaRPr lang="en-US" sz="1390" kern="0">
                    <a:solidFill>
                      <a:srgbClr val="FFFFFF"/>
                    </a:solidFill>
                    <a:latin typeface="Segoe UI"/>
                  </a:endParaRPr>
                </a:p>
              </p:txBody>
            </p:sp>
            <p:cxnSp>
              <p:nvCxnSpPr>
                <p:cNvPr id="156" name="Straight Connector 155"/>
                <p:cNvCxnSpPr>
                  <a:cxnSpLocks/>
                </p:cNvCxnSpPr>
                <p:nvPr/>
              </p:nvCxnSpPr>
              <p:spPr>
                <a:xfrm>
                  <a:off x="7362861" y="4379181"/>
                  <a:ext cx="233872" cy="1013"/>
                </a:xfrm>
                <a:prstGeom prst="line">
                  <a:avLst/>
                </a:prstGeom>
                <a:grpFill/>
                <a:ln w="12700" cap="flat" cmpd="sng" algn="ctr">
                  <a:solidFill>
                    <a:schemeClr val="tx1"/>
                  </a:solidFill>
                  <a:prstDash val="sysDot"/>
                  <a:miter lim="800000"/>
                  <a:headEnd type="none"/>
                  <a:tailEnd type="none"/>
                </a:ln>
                <a:effectLst/>
              </p:spPr>
            </p:cxnSp>
            <p:sp>
              <p:nvSpPr>
                <p:cNvPr id="157" name="Oval 156"/>
                <p:cNvSpPr/>
                <p:nvPr/>
              </p:nvSpPr>
              <p:spPr bwMode="auto">
                <a:xfrm>
                  <a:off x="7367095" y="4455710"/>
                  <a:ext cx="137163" cy="137163"/>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32403" rIns="0" bIns="32403" numCol="1" rtlCol="0" anchor="ctr" anchorCtr="0" compatLnSpc="1">
                  <a:prstTxWarp prst="textNoShape">
                    <a:avLst/>
                  </a:prstTxWarp>
                </a:bodyPr>
                <a:lstStyle/>
                <a:p>
                  <a:pPr algn="ctr" defTabSz="647816" fontAlgn="base">
                    <a:spcBef>
                      <a:spcPct val="0"/>
                    </a:spcBef>
                    <a:spcAft>
                      <a:spcPct val="0"/>
                    </a:spcAft>
                    <a:defRPr/>
                  </a:pPr>
                  <a:endParaRPr lang="en-US" sz="1390" kern="0">
                    <a:solidFill>
                      <a:srgbClr val="FFFFFF"/>
                    </a:solidFill>
                    <a:latin typeface="Segoe UI"/>
                  </a:endParaRPr>
                </a:p>
              </p:txBody>
            </p:sp>
            <p:cxnSp>
              <p:nvCxnSpPr>
                <p:cNvPr id="158" name="Straight Connector 157"/>
                <p:cNvCxnSpPr>
                  <a:cxnSpLocks/>
                </p:cNvCxnSpPr>
                <p:nvPr/>
              </p:nvCxnSpPr>
              <p:spPr>
                <a:xfrm flipV="1">
                  <a:off x="7362861" y="4277619"/>
                  <a:ext cx="248934" cy="101562"/>
                </a:xfrm>
                <a:prstGeom prst="line">
                  <a:avLst/>
                </a:prstGeom>
                <a:grpFill/>
                <a:ln w="12700" cap="flat" cmpd="sng" algn="ctr">
                  <a:solidFill>
                    <a:schemeClr val="tx1"/>
                  </a:solidFill>
                  <a:prstDash val="sysDot"/>
                  <a:miter lim="800000"/>
                  <a:headEnd type="none"/>
                  <a:tailEnd type="none"/>
                </a:ln>
                <a:effectLst/>
              </p:spPr>
            </p:cxnSp>
            <p:sp>
              <p:nvSpPr>
                <p:cNvPr id="159" name="Oval 158"/>
                <p:cNvSpPr/>
                <p:nvPr/>
              </p:nvSpPr>
              <p:spPr bwMode="auto">
                <a:xfrm>
                  <a:off x="7362861" y="4310599"/>
                  <a:ext cx="137163" cy="137163"/>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32403" rIns="0" bIns="32403" numCol="1" rtlCol="0" anchor="ctr" anchorCtr="0" compatLnSpc="1">
                  <a:prstTxWarp prst="textNoShape">
                    <a:avLst/>
                  </a:prstTxWarp>
                </a:bodyPr>
                <a:lstStyle/>
                <a:p>
                  <a:pPr algn="ctr" defTabSz="647816" fontAlgn="base">
                    <a:spcBef>
                      <a:spcPct val="0"/>
                    </a:spcBef>
                    <a:spcAft>
                      <a:spcPct val="0"/>
                    </a:spcAft>
                    <a:defRPr/>
                  </a:pPr>
                  <a:endParaRPr lang="en-US" sz="1390" kern="0">
                    <a:solidFill>
                      <a:srgbClr val="FFFFFF"/>
                    </a:solidFill>
                    <a:latin typeface="Segoe UI"/>
                  </a:endParaRPr>
                </a:p>
              </p:txBody>
            </p:sp>
            <p:sp>
              <p:nvSpPr>
                <p:cNvPr id="160" name="Oval 159"/>
                <p:cNvSpPr/>
                <p:nvPr/>
              </p:nvSpPr>
              <p:spPr bwMode="auto">
                <a:xfrm>
                  <a:off x="7596733" y="4311612"/>
                  <a:ext cx="137163" cy="137163"/>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32403" rIns="0" bIns="32403" numCol="1" rtlCol="0" anchor="ctr" anchorCtr="0" compatLnSpc="1">
                  <a:prstTxWarp prst="textNoShape">
                    <a:avLst/>
                  </a:prstTxWarp>
                </a:bodyPr>
                <a:lstStyle/>
                <a:p>
                  <a:pPr algn="ctr" defTabSz="647816" fontAlgn="base">
                    <a:spcBef>
                      <a:spcPct val="0"/>
                    </a:spcBef>
                    <a:spcAft>
                      <a:spcPct val="0"/>
                    </a:spcAft>
                    <a:defRPr/>
                  </a:pPr>
                  <a:endParaRPr lang="en-US" sz="1390" kern="0">
                    <a:solidFill>
                      <a:srgbClr val="FFFFFF"/>
                    </a:solidFill>
                    <a:latin typeface="Segoe UI"/>
                  </a:endParaRPr>
                </a:p>
              </p:txBody>
            </p:sp>
            <p:sp>
              <p:nvSpPr>
                <p:cNvPr id="161" name="Oval 160"/>
                <p:cNvSpPr/>
                <p:nvPr/>
              </p:nvSpPr>
              <p:spPr bwMode="auto">
                <a:xfrm rot="377738">
                  <a:off x="7596733" y="4166153"/>
                  <a:ext cx="137163" cy="137163"/>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32403" rIns="0" bIns="32403" numCol="1" rtlCol="0" anchor="ctr" anchorCtr="0" compatLnSpc="1">
                  <a:prstTxWarp prst="textNoShape">
                    <a:avLst/>
                  </a:prstTxWarp>
                </a:bodyPr>
                <a:lstStyle/>
                <a:p>
                  <a:pPr algn="ctr" defTabSz="647816" fontAlgn="base">
                    <a:spcBef>
                      <a:spcPct val="0"/>
                    </a:spcBef>
                    <a:spcAft>
                      <a:spcPct val="0"/>
                    </a:spcAft>
                    <a:defRPr/>
                  </a:pPr>
                  <a:endParaRPr lang="en-US" sz="1390" kern="0">
                    <a:solidFill>
                      <a:srgbClr val="FFFFFF"/>
                    </a:solidFill>
                    <a:latin typeface="Segoe UI"/>
                  </a:endParaRPr>
                </a:p>
              </p:txBody>
            </p:sp>
          </p:grpSp>
          <p:sp>
            <p:nvSpPr>
              <p:cNvPr id="163" name="TextBox 162"/>
              <p:cNvSpPr txBox="1"/>
              <p:nvPr/>
            </p:nvSpPr>
            <p:spPr>
              <a:xfrm>
                <a:off x="6980099" y="3567928"/>
                <a:ext cx="864970" cy="291865"/>
              </a:xfrm>
              <a:prstGeom prst="rect">
                <a:avLst/>
              </a:prstGeom>
              <a:noFill/>
            </p:spPr>
            <p:txBody>
              <a:bodyPr wrap="none" lIns="64806" rtlCol="0">
                <a:spAutoFit/>
              </a:bodyPr>
              <a:lstStyle/>
              <a:p>
                <a:pPr algn="ctr" defTabSz="648027">
                  <a:defRPr/>
                </a:pPr>
                <a:r>
                  <a:rPr lang="en-US" sz="744">
                    <a:solidFill>
                      <a:srgbClr val="0078D7"/>
                    </a:solidFill>
                    <a:latin typeface="Segoe UI Semibold" panose="020B0702040204020203" pitchFamily="34" charset="0"/>
                    <a:cs typeface="Segoe UI Semibold" panose="020B0702040204020203" pitchFamily="34" charset="0"/>
                  </a:rPr>
                  <a:t>Document</a:t>
                </a:r>
              </a:p>
            </p:txBody>
          </p:sp>
        </p:grpSp>
        <p:grpSp>
          <p:nvGrpSpPr>
            <p:cNvPr id="16" name="Group 15">
              <a:extLst>
                <a:ext uri="{FF2B5EF4-FFF2-40B4-BE49-F238E27FC236}">
                  <a16:creationId xmlns:a16="http://schemas.microsoft.com/office/drawing/2014/main" id="{F0BC2D72-87D6-4750-AD45-6D4CD88B840B}"/>
                </a:ext>
              </a:extLst>
            </p:cNvPr>
            <p:cNvGrpSpPr/>
            <p:nvPr/>
          </p:nvGrpSpPr>
          <p:grpSpPr>
            <a:xfrm>
              <a:off x="4800393" y="3293168"/>
              <a:ext cx="1134127" cy="570272"/>
              <a:chOff x="4960560" y="3293168"/>
              <a:chExt cx="1134127" cy="570272"/>
            </a:xfrm>
          </p:grpSpPr>
          <p:sp>
            <p:nvSpPr>
              <p:cNvPr id="162" name="TextBox 161"/>
              <p:cNvSpPr txBox="1"/>
              <p:nvPr/>
            </p:nvSpPr>
            <p:spPr>
              <a:xfrm>
                <a:off x="4960560" y="3571575"/>
                <a:ext cx="1134127" cy="291865"/>
              </a:xfrm>
              <a:prstGeom prst="rect">
                <a:avLst/>
              </a:prstGeom>
              <a:noFill/>
            </p:spPr>
            <p:txBody>
              <a:bodyPr wrap="none" lIns="64806" rtlCol="0">
                <a:spAutoFit/>
              </a:bodyPr>
              <a:lstStyle/>
              <a:p>
                <a:pPr algn="ctr" defTabSz="648027">
                  <a:defRPr/>
                </a:pPr>
                <a:r>
                  <a:rPr lang="en-US" sz="744">
                    <a:solidFill>
                      <a:srgbClr val="0078D7"/>
                    </a:solidFill>
                    <a:latin typeface="Segoe UI Semibold" panose="020B0702040204020203" pitchFamily="34" charset="0"/>
                    <a:cs typeface="Segoe UI Semibold" panose="020B0702040204020203" pitchFamily="34" charset="0"/>
                  </a:rPr>
                  <a:t>Column-family</a:t>
                </a:r>
              </a:p>
            </p:txBody>
          </p:sp>
          <p:grpSp>
            <p:nvGrpSpPr>
              <p:cNvPr id="164" name="Group 163">
                <a:extLst>
                  <a:ext uri="{FF2B5EF4-FFF2-40B4-BE49-F238E27FC236}">
                    <a16:creationId xmlns:a16="http://schemas.microsoft.com/office/drawing/2014/main" id="{6694D492-873A-4422-AF4B-BB463C0EB820}"/>
                  </a:ext>
                </a:extLst>
              </p:cNvPr>
              <p:cNvGrpSpPr/>
              <p:nvPr/>
            </p:nvGrpSpPr>
            <p:grpSpPr>
              <a:xfrm>
                <a:off x="5106308" y="3293168"/>
                <a:ext cx="726921" cy="124646"/>
                <a:chOff x="4444077" y="3159364"/>
                <a:chExt cx="726921" cy="124646"/>
              </a:xfrm>
            </p:grpSpPr>
            <p:cxnSp>
              <p:nvCxnSpPr>
                <p:cNvPr id="165" name="Straight Connector 164"/>
                <p:cNvCxnSpPr>
                  <a:cxnSpLocks/>
                </p:cNvCxnSpPr>
                <p:nvPr/>
              </p:nvCxnSpPr>
              <p:spPr>
                <a:xfrm>
                  <a:off x="4567537" y="3221687"/>
                  <a:ext cx="185331" cy="0"/>
                </a:xfrm>
                <a:prstGeom prst="line">
                  <a:avLst/>
                </a:prstGeom>
                <a:noFill/>
                <a:ln w="12700" cap="flat" cmpd="sng" algn="ctr">
                  <a:solidFill>
                    <a:schemeClr val="tx1"/>
                  </a:solidFill>
                  <a:prstDash val="sysDot"/>
                  <a:miter lim="800000"/>
                  <a:headEnd type="none"/>
                  <a:tailEnd type="none"/>
                </a:ln>
                <a:effectLst/>
              </p:spPr>
            </p:cxnSp>
            <p:sp>
              <p:nvSpPr>
                <p:cNvPr id="166" name="Oval 165"/>
                <p:cNvSpPr/>
                <p:nvPr/>
              </p:nvSpPr>
              <p:spPr bwMode="auto">
                <a:xfrm>
                  <a:off x="4444077" y="3159364"/>
                  <a:ext cx="123457" cy="124646"/>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32403" rIns="0" bIns="32403" numCol="1" rtlCol="0" anchor="ctr" anchorCtr="0" compatLnSpc="1">
                  <a:prstTxWarp prst="textNoShape">
                    <a:avLst/>
                  </a:prstTxWarp>
                </a:bodyPr>
                <a:lstStyle/>
                <a:p>
                  <a:pPr algn="ctr" defTabSz="647816" fontAlgn="base">
                    <a:spcBef>
                      <a:spcPct val="0"/>
                    </a:spcBef>
                    <a:spcAft>
                      <a:spcPct val="0"/>
                    </a:spcAft>
                    <a:defRPr/>
                  </a:pPr>
                  <a:endParaRPr lang="en-US" sz="1390" kern="0">
                    <a:gradFill>
                      <a:gsLst>
                        <a:gs pos="0">
                          <a:srgbClr val="FFFFFF"/>
                        </a:gs>
                        <a:gs pos="100000">
                          <a:srgbClr val="FFFFFF"/>
                        </a:gs>
                      </a:gsLst>
                      <a:lin ang="5400000" scaled="0"/>
                    </a:gradFill>
                    <a:latin typeface="Segoe UI"/>
                  </a:endParaRPr>
                </a:p>
              </p:txBody>
            </p:sp>
            <p:sp>
              <p:nvSpPr>
                <p:cNvPr id="167" name="Oval 166"/>
                <p:cNvSpPr/>
                <p:nvPr/>
              </p:nvSpPr>
              <p:spPr bwMode="auto">
                <a:xfrm>
                  <a:off x="4752871" y="3165016"/>
                  <a:ext cx="112260" cy="113342"/>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32403" rIns="0" bIns="32403" numCol="1" rtlCol="0" anchor="ctr" anchorCtr="0" compatLnSpc="1">
                  <a:prstTxWarp prst="textNoShape">
                    <a:avLst/>
                  </a:prstTxWarp>
                </a:bodyPr>
                <a:lstStyle/>
                <a:p>
                  <a:pPr algn="ctr" defTabSz="647816" fontAlgn="base">
                    <a:spcBef>
                      <a:spcPct val="0"/>
                    </a:spcBef>
                    <a:spcAft>
                      <a:spcPct val="0"/>
                    </a:spcAft>
                    <a:defRPr/>
                  </a:pPr>
                  <a:endParaRPr lang="en-US" sz="1390" kern="0">
                    <a:gradFill>
                      <a:gsLst>
                        <a:gs pos="0">
                          <a:srgbClr val="FFFFFF"/>
                        </a:gs>
                        <a:gs pos="100000">
                          <a:srgbClr val="FFFFFF"/>
                        </a:gs>
                      </a:gsLst>
                      <a:lin ang="5400000" scaled="0"/>
                    </a:gradFill>
                    <a:latin typeface="Segoe UI"/>
                  </a:endParaRPr>
                </a:p>
              </p:txBody>
            </p:sp>
            <p:sp>
              <p:nvSpPr>
                <p:cNvPr id="168" name="Oval 167"/>
                <p:cNvSpPr/>
                <p:nvPr/>
              </p:nvSpPr>
              <p:spPr bwMode="auto">
                <a:xfrm>
                  <a:off x="4905809" y="3165016"/>
                  <a:ext cx="112260" cy="113342"/>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32403" rIns="0" bIns="32403" numCol="1" rtlCol="0" anchor="ctr" anchorCtr="0" compatLnSpc="1">
                  <a:prstTxWarp prst="textNoShape">
                    <a:avLst/>
                  </a:prstTxWarp>
                </a:bodyPr>
                <a:lstStyle/>
                <a:p>
                  <a:pPr algn="ctr" defTabSz="647816" fontAlgn="base">
                    <a:spcBef>
                      <a:spcPct val="0"/>
                    </a:spcBef>
                    <a:spcAft>
                      <a:spcPct val="0"/>
                    </a:spcAft>
                    <a:defRPr/>
                  </a:pPr>
                  <a:endParaRPr lang="en-US" sz="1390" kern="0">
                    <a:gradFill>
                      <a:gsLst>
                        <a:gs pos="0">
                          <a:srgbClr val="FFFFFF"/>
                        </a:gs>
                        <a:gs pos="100000">
                          <a:srgbClr val="FFFFFF"/>
                        </a:gs>
                      </a:gsLst>
                      <a:lin ang="5400000" scaled="0"/>
                    </a:gradFill>
                    <a:latin typeface="Segoe UI"/>
                  </a:endParaRPr>
                </a:p>
              </p:txBody>
            </p:sp>
            <p:sp>
              <p:nvSpPr>
                <p:cNvPr id="169" name="Oval 168"/>
                <p:cNvSpPr/>
                <p:nvPr/>
              </p:nvSpPr>
              <p:spPr bwMode="auto">
                <a:xfrm>
                  <a:off x="5058738" y="3165016"/>
                  <a:ext cx="112260" cy="113342"/>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32403" rIns="0" bIns="32403" numCol="1" rtlCol="0" anchor="ctr" anchorCtr="0" compatLnSpc="1">
                  <a:prstTxWarp prst="textNoShape">
                    <a:avLst/>
                  </a:prstTxWarp>
                </a:bodyPr>
                <a:lstStyle/>
                <a:p>
                  <a:pPr algn="ctr" defTabSz="647816" fontAlgn="base">
                    <a:spcBef>
                      <a:spcPct val="0"/>
                    </a:spcBef>
                    <a:spcAft>
                      <a:spcPct val="0"/>
                    </a:spcAft>
                    <a:defRPr/>
                  </a:pPr>
                  <a:endParaRPr lang="en-US" sz="1390" kern="0">
                    <a:gradFill>
                      <a:gsLst>
                        <a:gs pos="0">
                          <a:srgbClr val="FFFFFF"/>
                        </a:gs>
                        <a:gs pos="100000">
                          <a:srgbClr val="FFFFFF"/>
                        </a:gs>
                      </a:gsLst>
                      <a:lin ang="5400000" scaled="0"/>
                    </a:gradFill>
                    <a:latin typeface="Segoe UI"/>
                  </a:endParaRPr>
                </a:p>
              </p:txBody>
            </p:sp>
          </p:grpSp>
        </p:grpSp>
        <p:grpSp>
          <p:nvGrpSpPr>
            <p:cNvPr id="3" name="Group 2">
              <a:extLst>
                <a:ext uri="{FF2B5EF4-FFF2-40B4-BE49-F238E27FC236}">
                  <a16:creationId xmlns:a16="http://schemas.microsoft.com/office/drawing/2014/main" id="{77285C58-779F-4A9A-BA57-923C71BFD4DE}"/>
                </a:ext>
              </a:extLst>
            </p:cNvPr>
            <p:cNvGrpSpPr/>
            <p:nvPr/>
          </p:nvGrpSpPr>
          <p:grpSpPr>
            <a:xfrm>
              <a:off x="2828857" y="3285344"/>
              <a:ext cx="824258" cy="812620"/>
              <a:chOff x="3231884" y="3055226"/>
              <a:chExt cx="824258" cy="812620"/>
            </a:xfrm>
          </p:grpSpPr>
          <p:grpSp>
            <p:nvGrpSpPr>
              <p:cNvPr id="170" name="Group 169">
                <a:extLst>
                  <a:ext uri="{FF2B5EF4-FFF2-40B4-BE49-F238E27FC236}">
                    <a16:creationId xmlns:a16="http://schemas.microsoft.com/office/drawing/2014/main" id="{DDD7D695-2830-48F0-B20A-C8EBCE02355F}"/>
                  </a:ext>
                </a:extLst>
              </p:cNvPr>
              <p:cNvGrpSpPr/>
              <p:nvPr/>
            </p:nvGrpSpPr>
            <p:grpSpPr>
              <a:xfrm>
                <a:off x="3319100" y="3055226"/>
                <a:ext cx="643737" cy="429517"/>
                <a:chOff x="2573581" y="3248112"/>
                <a:chExt cx="643737" cy="429517"/>
              </a:xfrm>
            </p:grpSpPr>
            <p:cxnSp>
              <p:nvCxnSpPr>
                <p:cNvPr id="171" name="Straight Connector 170"/>
                <p:cNvCxnSpPr>
                  <a:cxnSpLocks/>
                </p:cNvCxnSpPr>
                <p:nvPr/>
              </p:nvCxnSpPr>
              <p:spPr>
                <a:xfrm>
                  <a:off x="2688446" y="3306383"/>
                  <a:ext cx="424425" cy="0"/>
                </a:xfrm>
                <a:prstGeom prst="line">
                  <a:avLst/>
                </a:prstGeom>
                <a:noFill/>
                <a:ln w="12700" cap="flat" cmpd="sng" algn="ctr">
                  <a:solidFill>
                    <a:schemeClr val="tx1"/>
                  </a:solidFill>
                  <a:prstDash val="sysDot"/>
                  <a:miter lim="800000"/>
                  <a:headEnd type="none"/>
                  <a:tailEnd type="none"/>
                </a:ln>
                <a:effectLst/>
              </p:spPr>
            </p:cxnSp>
            <p:sp>
              <p:nvSpPr>
                <p:cNvPr id="172" name="Oval 171"/>
                <p:cNvSpPr/>
                <p:nvPr/>
              </p:nvSpPr>
              <p:spPr bwMode="auto">
                <a:xfrm>
                  <a:off x="2573581" y="3248112"/>
                  <a:ext cx="114865" cy="116544"/>
                </a:xfrm>
                <a:prstGeom prst="ellipse">
                  <a:avLst/>
                </a:prstGeom>
                <a:solidFill>
                  <a:srgbClr val="FFFFFF"/>
                </a:solidFill>
                <a:ln w="12700" cap="flat" cmpd="sng" algn="ctr">
                  <a:solidFill>
                    <a:srgbClr val="0177D7"/>
                  </a:solidFill>
                  <a:prstDash val="solid"/>
                  <a:miter lim="800000"/>
                  <a:headEnd type="none" w="med" len="med"/>
                  <a:tailEnd type="none" w="med" len="med"/>
                </a:ln>
                <a:effectLst/>
              </p:spPr>
              <p:txBody>
                <a:bodyPr vert="horz" wrap="square" lIns="0" tIns="32403" rIns="0" bIns="32403" numCol="1" rtlCol="0" anchor="ctr" anchorCtr="0" compatLnSpc="1">
                  <a:prstTxWarp prst="textNoShape">
                    <a:avLst/>
                  </a:prstTxWarp>
                </a:bodyPr>
                <a:lstStyle/>
                <a:p>
                  <a:pPr algn="ctr" defTabSz="647816" fontAlgn="base">
                    <a:spcBef>
                      <a:spcPct val="0"/>
                    </a:spcBef>
                    <a:spcAft>
                      <a:spcPct val="0"/>
                    </a:spcAft>
                    <a:defRPr/>
                  </a:pPr>
                  <a:endParaRPr lang="en-US" sz="1390" kern="0">
                    <a:gradFill>
                      <a:gsLst>
                        <a:gs pos="0">
                          <a:srgbClr val="FFFFFF"/>
                        </a:gs>
                        <a:gs pos="100000">
                          <a:srgbClr val="FFFFFF"/>
                        </a:gs>
                      </a:gsLst>
                      <a:lin ang="5400000" scaled="0"/>
                    </a:gradFill>
                    <a:latin typeface="Segoe UI"/>
                  </a:endParaRPr>
                </a:p>
              </p:txBody>
            </p:sp>
            <p:sp>
              <p:nvSpPr>
                <p:cNvPr id="173" name="Oval 172"/>
                <p:cNvSpPr/>
                <p:nvPr/>
              </p:nvSpPr>
              <p:spPr bwMode="auto">
                <a:xfrm>
                  <a:off x="3112870" y="3253396"/>
                  <a:ext cx="104448" cy="105974"/>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32403" rIns="0" bIns="32403" numCol="1" rtlCol="0" anchor="ctr" anchorCtr="0" compatLnSpc="1">
                  <a:prstTxWarp prst="textNoShape">
                    <a:avLst/>
                  </a:prstTxWarp>
                </a:bodyPr>
                <a:lstStyle/>
                <a:p>
                  <a:pPr algn="ctr" defTabSz="647816" fontAlgn="base">
                    <a:spcBef>
                      <a:spcPct val="0"/>
                    </a:spcBef>
                    <a:spcAft>
                      <a:spcPct val="0"/>
                    </a:spcAft>
                    <a:defRPr/>
                  </a:pPr>
                  <a:endParaRPr lang="en-US" sz="1390" kern="0">
                    <a:gradFill>
                      <a:gsLst>
                        <a:gs pos="0">
                          <a:srgbClr val="FFFFFF"/>
                        </a:gs>
                        <a:gs pos="100000">
                          <a:srgbClr val="FFFFFF"/>
                        </a:gs>
                      </a:gsLst>
                      <a:lin ang="5400000" scaled="0"/>
                    </a:gradFill>
                    <a:latin typeface="Segoe UI"/>
                  </a:endParaRPr>
                </a:p>
              </p:txBody>
            </p:sp>
            <p:cxnSp>
              <p:nvCxnSpPr>
                <p:cNvPr id="174" name="Straight Connector 173"/>
                <p:cNvCxnSpPr>
                  <a:cxnSpLocks/>
                </p:cNvCxnSpPr>
                <p:nvPr/>
              </p:nvCxnSpPr>
              <p:spPr>
                <a:xfrm>
                  <a:off x="2688446" y="3460548"/>
                  <a:ext cx="424425" cy="0"/>
                </a:xfrm>
                <a:prstGeom prst="line">
                  <a:avLst/>
                </a:prstGeom>
                <a:noFill/>
                <a:ln w="12700" cap="flat" cmpd="sng" algn="ctr">
                  <a:solidFill>
                    <a:schemeClr val="tx1"/>
                  </a:solidFill>
                  <a:prstDash val="sysDot"/>
                  <a:miter lim="800000"/>
                  <a:headEnd type="none"/>
                  <a:tailEnd type="none"/>
                </a:ln>
                <a:effectLst/>
              </p:spPr>
            </p:cxnSp>
            <p:sp>
              <p:nvSpPr>
                <p:cNvPr id="175" name="Oval 174"/>
                <p:cNvSpPr/>
                <p:nvPr/>
              </p:nvSpPr>
              <p:spPr bwMode="auto">
                <a:xfrm>
                  <a:off x="2573581" y="3402277"/>
                  <a:ext cx="114865" cy="116544"/>
                </a:xfrm>
                <a:prstGeom prst="ellipse">
                  <a:avLst/>
                </a:prstGeom>
                <a:solidFill>
                  <a:srgbClr val="FFFFFF"/>
                </a:solidFill>
                <a:ln w="12700" cap="flat" cmpd="sng" algn="ctr">
                  <a:solidFill>
                    <a:srgbClr val="0177D7"/>
                  </a:solidFill>
                  <a:prstDash val="solid"/>
                  <a:miter lim="800000"/>
                  <a:headEnd type="none" w="med" len="med"/>
                  <a:tailEnd type="none" w="med" len="med"/>
                </a:ln>
                <a:effectLst/>
              </p:spPr>
              <p:txBody>
                <a:bodyPr vert="horz" wrap="square" lIns="0" tIns="32403" rIns="0" bIns="32403" numCol="1" rtlCol="0" anchor="ctr" anchorCtr="0" compatLnSpc="1">
                  <a:prstTxWarp prst="textNoShape">
                    <a:avLst/>
                  </a:prstTxWarp>
                </a:bodyPr>
                <a:lstStyle/>
                <a:p>
                  <a:pPr algn="ctr" defTabSz="647816" fontAlgn="base">
                    <a:spcBef>
                      <a:spcPct val="0"/>
                    </a:spcBef>
                    <a:spcAft>
                      <a:spcPct val="0"/>
                    </a:spcAft>
                    <a:defRPr/>
                  </a:pPr>
                  <a:endParaRPr lang="en-US" sz="1390" kern="0">
                    <a:gradFill>
                      <a:gsLst>
                        <a:gs pos="0">
                          <a:srgbClr val="FFFFFF"/>
                        </a:gs>
                        <a:gs pos="100000">
                          <a:srgbClr val="FFFFFF"/>
                        </a:gs>
                      </a:gsLst>
                      <a:lin ang="5400000" scaled="0"/>
                    </a:gradFill>
                    <a:latin typeface="Segoe UI"/>
                  </a:endParaRPr>
                </a:p>
              </p:txBody>
            </p:sp>
            <p:sp>
              <p:nvSpPr>
                <p:cNvPr id="176" name="Oval 175"/>
                <p:cNvSpPr/>
                <p:nvPr/>
              </p:nvSpPr>
              <p:spPr bwMode="auto">
                <a:xfrm>
                  <a:off x="3112870" y="3407561"/>
                  <a:ext cx="104448" cy="105974"/>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32403" rIns="0" bIns="32403" numCol="1" rtlCol="0" anchor="ctr" anchorCtr="0" compatLnSpc="1">
                  <a:prstTxWarp prst="textNoShape">
                    <a:avLst/>
                  </a:prstTxWarp>
                </a:bodyPr>
                <a:lstStyle/>
                <a:p>
                  <a:pPr algn="ctr" defTabSz="647816" fontAlgn="base">
                    <a:spcBef>
                      <a:spcPct val="0"/>
                    </a:spcBef>
                    <a:spcAft>
                      <a:spcPct val="0"/>
                    </a:spcAft>
                    <a:defRPr/>
                  </a:pPr>
                  <a:endParaRPr lang="en-US" sz="1390" kern="0">
                    <a:gradFill>
                      <a:gsLst>
                        <a:gs pos="0">
                          <a:srgbClr val="FFFFFF"/>
                        </a:gs>
                        <a:gs pos="100000">
                          <a:srgbClr val="FFFFFF"/>
                        </a:gs>
                      </a:gsLst>
                      <a:lin ang="5400000" scaled="0"/>
                    </a:gradFill>
                    <a:latin typeface="Segoe UI"/>
                  </a:endParaRPr>
                </a:p>
              </p:txBody>
            </p:sp>
            <p:cxnSp>
              <p:nvCxnSpPr>
                <p:cNvPr id="177" name="Straight Connector 176"/>
                <p:cNvCxnSpPr>
                  <a:cxnSpLocks/>
                </p:cNvCxnSpPr>
                <p:nvPr/>
              </p:nvCxnSpPr>
              <p:spPr>
                <a:xfrm>
                  <a:off x="2688446" y="3619357"/>
                  <a:ext cx="424425" cy="0"/>
                </a:xfrm>
                <a:prstGeom prst="line">
                  <a:avLst/>
                </a:prstGeom>
                <a:noFill/>
                <a:ln w="12700" cap="flat" cmpd="sng" algn="ctr">
                  <a:solidFill>
                    <a:schemeClr val="tx1"/>
                  </a:solidFill>
                  <a:prstDash val="sysDot"/>
                  <a:miter lim="800000"/>
                  <a:headEnd type="none"/>
                  <a:tailEnd type="none"/>
                </a:ln>
                <a:effectLst/>
              </p:spPr>
            </p:cxnSp>
            <p:sp>
              <p:nvSpPr>
                <p:cNvPr id="178" name="Oval 177"/>
                <p:cNvSpPr/>
                <p:nvPr/>
              </p:nvSpPr>
              <p:spPr bwMode="auto">
                <a:xfrm>
                  <a:off x="2573581" y="3561085"/>
                  <a:ext cx="114865" cy="116544"/>
                </a:xfrm>
                <a:prstGeom prst="ellipse">
                  <a:avLst/>
                </a:prstGeom>
                <a:solidFill>
                  <a:srgbClr val="FFFFFF"/>
                </a:solidFill>
                <a:ln w="12700" cap="flat" cmpd="sng" algn="ctr">
                  <a:solidFill>
                    <a:srgbClr val="0177D7"/>
                  </a:solidFill>
                  <a:prstDash val="solid"/>
                  <a:miter lim="800000"/>
                  <a:headEnd type="none" w="med" len="med"/>
                  <a:tailEnd type="none" w="med" len="med"/>
                </a:ln>
                <a:effectLst/>
              </p:spPr>
              <p:txBody>
                <a:bodyPr vert="horz" wrap="square" lIns="0" tIns="32403" rIns="0" bIns="32403" numCol="1" rtlCol="0" anchor="ctr" anchorCtr="0" compatLnSpc="1">
                  <a:prstTxWarp prst="textNoShape">
                    <a:avLst/>
                  </a:prstTxWarp>
                </a:bodyPr>
                <a:lstStyle/>
                <a:p>
                  <a:pPr algn="ctr" defTabSz="647816" fontAlgn="base">
                    <a:spcBef>
                      <a:spcPct val="0"/>
                    </a:spcBef>
                    <a:spcAft>
                      <a:spcPct val="0"/>
                    </a:spcAft>
                    <a:defRPr/>
                  </a:pPr>
                  <a:endParaRPr lang="en-US" sz="1390" kern="0">
                    <a:gradFill>
                      <a:gsLst>
                        <a:gs pos="0">
                          <a:srgbClr val="FFFFFF"/>
                        </a:gs>
                        <a:gs pos="100000">
                          <a:srgbClr val="FFFFFF"/>
                        </a:gs>
                      </a:gsLst>
                      <a:lin ang="5400000" scaled="0"/>
                    </a:gradFill>
                    <a:latin typeface="Segoe UI"/>
                  </a:endParaRPr>
                </a:p>
              </p:txBody>
            </p:sp>
            <p:sp>
              <p:nvSpPr>
                <p:cNvPr id="179" name="Oval 178"/>
                <p:cNvSpPr/>
                <p:nvPr/>
              </p:nvSpPr>
              <p:spPr bwMode="auto">
                <a:xfrm>
                  <a:off x="3112870" y="3566370"/>
                  <a:ext cx="104448" cy="105974"/>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32403" rIns="0" bIns="32403" numCol="1" rtlCol="0" anchor="ctr" anchorCtr="0" compatLnSpc="1">
                  <a:prstTxWarp prst="textNoShape">
                    <a:avLst/>
                  </a:prstTxWarp>
                </a:bodyPr>
                <a:lstStyle/>
                <a:p>
                  <a:pPr algn="ctr" defTabSz="647816" fontAlgn="base">
                    <a:spcBef>
                      <a:spcPct val="0"/>
                    </a:spcBef>
                    <a:spcAft>
                      <a:spcPct val="0"/>
                    </a:spcAft>
                    <a:defRPr/>
                  </a:pPr>
                  <a:endParaRPr lang="en-US" sz="1390" kern="0">
                    <a:gradFill>
                      <a:gsLst>
                        <a:gs pos="0">
                          <a:srgbClr val="FFFFFF"/>
                        </a:gs>
                        <a:gs pos="100000">
                          <a:srgbClr val="FFFFFF"/>
                        </a:gs>
                      </a:gsLst>
                      <a:lin ang="5400000" scaled="0"/>
                    </a:gradFill>
                    <a:latin typeface="Segoe UI"/>
                  </a:endParaRPr>
                </a:p>
              </p:txBody>
            </p:sp>
          </p:grpSp>
          <p:sp>
            <p:nvSpPr>
              <p:cNvPr id="180" name="TextBox 179"/>
              <p:cNvSpPr txBox="1"/>
              <p:nvPr/>
            </p:nvSpPr>
            <p:spPr>
              <a:xfrm>
                <a:off x="3231884" y="3575982"/>
                <a:ext cx="824258" cy="291864"/>
              </a:xfrm>
              <a:prstGeom prst="rect">
                <a:avLst/>
              </a:prstGeom>
              <a:noFill/>
            </p:spPr>
            <p:txBody>
              <a:bodyPr wrap="none" lIns="64806" rtlCol="0">
                <a:spAutoFit/>
              </a:bodyPr>
              <a:lstStyle/>
              <a:p>
                <a:pPr algn="ctr" defTabSz="648027">
                  <a:defRPr/>
                </a:pPr>
                <a:r>
                  <a:rPr lang="en-US" sz="744">
                    <a:solidFill>
                      <a:srgbClr val="0078D7"/>
                    </a:solidFill>
                    <a:latin typeface="Segoe UI Semibold" panose="020B0702040204020203" pitchFamily="34" charset="0"/>
                    <a:cs typeface="Segoe UI Semibold" panose="020B0702040204020203" pitchFamily="34" charset="0"/>
                  </a:rPr>
                  <a:t>Key-value</a:t>
                </a:r>
              </a:p>
            </p:txBody>
          </p:sp>
        </p:grpSp>
        <p:grpSp>
          <p:nvGrpSpPr>
            <p:cNvPr id="18" name="Group 17">
              <a:extLst>
                <a:ext uri="{FF2B5EF4-FFF2-40B4-BE49-F238E27FC236}">
                  <a16:creationId xmlns:a16="http://schemas.microsoft.com/office/drawing/2014/main" id="{C49CBFC8-4151-4394-8CD2-007444BC6534}"/>
                </a:ext>
              </a:extLst>
            </p:cNvPr>
            <p:cNvGrpSpPr/>
            <p:nvPr/>
          </p:nvGrpSpPr>
          <p:grpSpPr>
            <a:xfrm>
              <a:off x="9108078" y="3386915"/>
              <a:ext cx="672853" cy="691182"/>
              <a:chOff x="8667216" y="3156797"/>
              <a:chExt cx="672853" cy="691182"/>
            </a:xfrm>
          </p:grpSpPr>
          <p:grpSp>
            <p:nvGrpSpPr>
              <p:cNvPr id="104" name="Group 103"/>
              <p:cNvGrpSpPr/>
              <p:nvPr/>
            </p:nvGrpSpPr>
            <p:grpSpPr>
              <a:xfrm>
                <a:off x="8667216" y="3156797"/>
                <a:ext cx="586303" cy="377163"/>
                <a:chOff x="7117181" y="5146654"/>
                <a:chExt cx="663064" cy="426544"/>
              </a:xfrm>
              <a:solidFill>
                <a:schemeClr val="tx2"/>
              </a:solidFill>
            </p:grpSpPr>
            <p:sp>
              <p:nvSpPr>
                <p:cNvPr id="105" name="Oval 104"/>
                <p:cNvSpPr/>
                <p:nvPr/>
              </p:nvSpPr>
              <p:spPr bwMode="auto">
                <a:xfrm rot="715722">
                  <a:off x="7117181" y="5146654"/>
                  <a:ext cx="124646" cy="124646"/>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32403" rIns="0" bIns="32403" numCol="1" rtlCol="0" anchor="ctr" anchorCtr="0" compatLnSpc="1">
                  <a:prstTxWarp prst="textNoShape">
                    <a:avLst/>
                  </a:prstTxWarp>
                </a:bodyPr>
                <a:lstStyle/>
                <a:p>
                  <a:pPr algn="ctr" defTabSz="647816" fontAlgn="base">
                    <a:spcBef>
                      <a:spcPct val="0"/>
                    </a:spcBef>
                    <a:spcAft>
                      <a:spcPct val="0"/>
                    </a:spcAft>
                    <a:defRPr/>
                  </a:pPr>
                  <a:endParaRPr lang="en-US" sz="1390" kern="0">
                    <a:gradFill>
                      <a:gsLst>
                        <a:gs pos="0">
                          <a:srgbClr val="FFFFFF"/>
                        </a:gs>
                        <a:gs pos="100000">
                          <a:srgbClr val="FFFFFF"/>
                        </a:gs>
                      </a:gsLst>
                      <a:lin ang="5400000" scaled="0"/>
                    </a:gradFill>
                    <a:latin typeface="Segoe UI"/>
                  </a:endParaRPr>
                </a:p>
              </p:txBody>
            </p:sp>
            <p:sp>
              <p:nvSpPr>
                <p:cNvPr id="107" name="Oval 106"/>
                <p:cNvSpPr/>
                <p:nvPr/>
              </p:nvSpPr>
              <p:spPr bwMode="auto">
                <a:xfrm>
                  <a:off x="7476127" y="5224668"/>
                  <a:ext cx="124646" cy="124646"/>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32403" rIns="0" bIns="32403" numCol="1" rtlCol="0" anchor="ctr" anchorCtr="0" compatLnSpc="1">
                  <a:prstTxWarp prst="textNoShape">
                    <a:avLst/>
                  </a:prstTxWarp>
                </a:bodyPr>
                <a:lstStyle/>
                <a:p>
                  <a:pPr algn="ctr" defTabSz="647816" fontAlgn="base">
                    <a:spcBef>
                      <a:spcPct val="0"/>
                    </a:spcBef>
                    <a:spcAft>
                      <a:spcPct val="0"/>
                    </a:spcAft>
                    <a:defRPr/>
                  </a:pPr>
                  <a:endParaRPr lang="en-US" sz="1390" kern="0">
                    <a:gradFill>
                      <a:gsLst>
                        <a:gs pos="0">
                          <a:srgbClr val="FFFFFF"/>
                        </a:gs>
                        <a:gs pos="100000">
                          <a:srgbClr val="FFFFFF"/>
                        </a:gs>
                      </a:gsLst>
                      <a:lin ang="5400000" scaled="0"/>
                    </a:gradFill>
                    <a:latin typeface="Segoe UI"/>
                  </a:endParaRPr>
                </a:p>
              </p:txBody>
            </p:sp>
            <p:sp>
              <p:nvSpPr>
                <p:cNvPr id="109" name="Oval 108"/>
                <p:cNvSpPr/>
                <p:nvPr/>
              </p:nvSpPr>
              <p:spPr bwMode="auto">
                <a:xfrm>
                  <a:off x="7296654" y="5448552"/>
                  <a:ext cx="124646" cy="124646"/>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32403" rIns="0" bIns="32403" numCol="1" rtlCol="0" anchor="ctr" anchorCtr="0" compatLnSpc="1">
                  <a:prstTxWarp prst="textNoShape">
                    <a:avLst/>
                  </a:prstTxWarp>
                </a:bodyPr>
                <a:lstStyle/>
                <a:p>
                  <a:pPr algn="ctr" defTabSz="647816" fontAlgn="base">
                    <a:spcBef>
                      <a:spcPct val="0"/>
                    </a:spcBef>
                    <a:spcAft>
                      <a:spcPct val="0"/>
                    </a:spcAft>
                    <a:defRPr/>
                  </a:pPr>
                  <a:endParaRPr lang="en-US" sz="1390" kern="0">
                    <a:gradFill>
                      <a:gsLst>
                        <a:gs pos="0">
                          <a:srgbClr val="FFFFFF"/>
                        </a:gs>
                        <a:gs pos="100000">
                          <a:srgbClr val="FFFFFF"/>
                        </a:gs>
                      </a:gsLst>
                      <a:lin ang="5400000" scaled="0"/>
                    </a:gradFill>
                    <a:latin typeface="Segoe UI"/>
                  </a:endParaRPr>
                </a:p>
              </p:txBody>
            </p:sp>
            <p:sp>
              <p:nvSpPr>
                <p:cNvPr id="118" name="Oval 117"/>
                <p:cNvSpPr/>
                <p:nvPr/>
              </p:nvSpPr>
              <p:spPr bwMode="auto">
                <a:xfrm>
                  <a:off x="7655599" y="5448552"/>
                  <a:ext cx="124646" cy="124646"/>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32403" rIns="0" bIns="32403" numCol="1" rtlCol="0" anchor="ctr" anchorCtr="0" compatLnSpc="1">
                  <a:prstTxWarp prst="textNoShape">
                    <a:avLst/>
                  </a:prstTxWarp>
                </a:bodyPr>
                <a:lstStyle/>
                <a:p>
                  <a:pPr algn="ctr" defTabSz="647816" fontAlgn="base">
                    <a:spcBef>
                      <a:spcPct val="0"/>
                    </a:spcBef>
                    <a:spcAft>
                      <a:spcPct val="0"/>
                    </a:spcAft>
                    <a:defRPr/>
                  </a:pPr>
                  <a:endParaRPr lang="en-US" sz="1390" kern="0">
                    <a:gradFill>
                      <a:gsLst>
                        <a:gs pos="0">
                          <a:srgbClr val="FFFFFF"/>
                        </a:gs>
                        <a:gs pos="100000">
                          <a:srgbClr val="FFFFFF"/>
                        </a:gs>
                      </a:gsLst>
                      <a:lin ang="5400000" scaled="0"/>
                    </a:gradFill>
                    <a:latin typeface="Segoe UI"/>
                  </a:endParaRPr>
                </a:p>
              </p:txBody>
            </p:sp>
            <p:cxnSp>
              <p:nvCxnSpPr>
                <p:cNvPr id="119" name="Straight Connector 118"/>
                <p:cNvCxnSpPr>
                  <a:cxnSpLocks/>
                </p:cNvCxnSpPr>
                <p:nvPr/>
              </p:nvCxnSpPr>
              <p:spPr>
                <a:xfrm>
                  <a:off x="7240481" y="5221859"/>
                  <a:ext cx="235646" cy="65132"/>
                </a:xfrm>
                <a:prstGeom prst="line">
                  <a:avLst/>
                </a:prstGeom>
                <a:grpFill/>
                <a:ln w="12700" cap="flat" cmpd="sng" algn="ctr">
                  <a:solidFill>
                    <a:schemeClr val="tx1"/>
                  </a:solidFill>
                  <a:prstDash val="sysDot"/>
                  <a:miter lim="800000"/>
                  <a:headEnd type="none"/>
                  <a:tailEnd type="none"/>
                </a:ln>
                <a:effectLst/>
              </p:spPr>
            </p:cxnSp>
            <p:cxnSp>
              <p:nvCxnSpPr>
                <p:cNvPr id="131" name="Straight Connector 130"/>
                <p:cNvCxnSpPr>
                  <a:cxnSpLocks/>
                </p:cNvCxnSpPr>
                <p:nvPr/>
              </p:nvCxnSpPr>
              <p:spPr>
                <a:xfrm>
                  <a:off x="7421300" y="5510875"/>
                  <a:ext cx="234299" cy="0"/>
                </a:xfrm>
                <a:prstGeom prst="line">
                  <a:avLst/>
                </a:prstGeom>
                <a:grpFill/>
                <a:ln w="12700" cap="flat" cmpd="sng" algn="ctr">
                  <a:solidFill>
                    <a:schemeClr val="tx1"/>
                  </a:solidFill>
                  <a:prstDash val="sysDot"/>
                  <a:miter lim="800000"/>
                  <a:headEnd type="none"/>
                  <a:tailEnd type="none"/>
                </a:ln>
                <a:effectLst/>
              </p:spPr>
            </p:cxnSp>
            <p:cxnSp>
              <p:nvCxnSpPr>
                <p:cNvPr id="146" name="Straight Connector 145"/>
                <p:cNvCxnSpPr>
                  <a:cxnSpLocks/>
                </p:cNvCxnSpPr>
                <p:nvPr/>
              </p:nvCxnSpPr>
              <p:spPr>
                <a:xfrm>
                  <a:off x="7582519" y="5331060"/>
                  <a:ext cx="91334" cy="135746"/>
                </a:xfrm>
                <a:prstGeom prst="line">
                  <a:avLst/>
                </a:prstGeom>
                <a:grpFill/>
                <a:ln w="12700" cap="flat" cmpd="sng" algn="ctr">
                  <a:solidFill>
                    <a:schemeClr val="tx1"/>
                  </a:solidFill>
                  <a:prstDash val="sysDot"/>
                  <a:miter lim="800000"/>
                  <a:headEnd type="none"/>
                  <a:tailEnd type="none"/>
                </a:ln>
                <a:effectLst/>
              </p:spPr>
            </p:cxnSp>
            <p:cxnSp>
              <p:nvCxnSpPr>
                <p:cNvPr id="147" name="Straight Connector 146"/>
                <p:cNvCxnSpPr>
                  <a:cxnSpLocks/>
                </p:cNvCxnSpPr>
                <p:nvPr/>
              </p:nvCxnSpPr>
              <p:spPr>
                <a:xfrm flipV="1">
                  <a:off x="7403046" y="5331060"/>
                  <a:ext cx="91335" cy="135746"/>
                </a:xfrm>
                <a:prstGeom prst="line">
                  <a:avLst/>
                </a:prstGeom>
                <a:grpFill/>
                <a:ln w="12700" cap="flat" cmpd="sng" algn="ctr">
                  <a:solidFill>
                    <a:schemeClr val="tx1"/>
                  </a:solidFill>
                  <a:prstDash val="sysDot"/>
                  <a:miter lim="800000"/>
                  <a:headEnd type="none"/>
                  <a:tailEnd type="none"/>
                </a:ln>
                <a:effectLst/>
              </p:spPr>
            </p:cxnSp>
          </p:grpSp>
          <p:sp>
            <p:nvSpPr>
              <p:cNvPr id="181" name="TextBox 180"/>
              <p:cNvSpPr txBox="1"/>
              <p:nvPr/>
            </p:nvSpPr>
            <p:spPr>
              <a:xfrm>
                <a:off x="8741993" y="3556114"/>
                <a:ext cx="598076" cy="291865"/>
              </a:xfrm>
              <a:prstGeom prst="rect">
                <a:avLst/>
              </a:prstGeom>
              <a:noFill/>
            </p:spPr>
            <p:txBody>
              <a:bodyPr wrap="none" lIns="64806" rtlCol="0">
                <a:spAutoFit/>
              </a:bodyPr>
              <a:lstStyle/>
              <a:p>
                <a:pPr algn="ctr" defTabSz="648027">
                  <a:defRPr/>
                </a:pPr>
                <a:r>
                  <a:rPr lang="en-US" sz="744">
                    <a:solidFill>
                      <a:srgbClr val="0078D7"/>
                    </a:solidFill>
                    <a:latin typeface="Segoe UI Semibold" panose="020B0702040204020203" pitchFamily="34" charset="0"/>
                    <a:cs typeface="Segoe UI Semibold" panose="020B0702040204020203" pitchFamily="34" charset="0"/>
                  </a:rPr>
                  <a:t>Graph</a:t>
                </a:r>
              </a:p>
            </p:txBody>
          </p:sp>
        </p:grpSp>
      </p:grpSp>
      <p:sp>
        <p:nvSpPr>
          <p:cNvPr id="2" name="Rectangle 1"/>
          <p:cNvSpPr/>
          <p:nvPr/>
        </p:nvSpPr>
        <p:spPr>
          <a:xfrm>
            <a:off x="3391986" y="1378054"/>
            <a:ext cx="4736518" cy="266868"/>
          </a:xfrm>
          <a:prstGeom prst="rect">
            <a:avLst/>
          </a:prstGeom>
        </p:spPr>
        <p:txBody>
          <a:bodyPr wrap="square">
            <a:spAutoFit/>
          </a:bodyPr>
          <a:lstStyle/>
          <a:p>
            <a:pPr algn="ctr" defTabSz="648027">
              <a:defRPr/>
            </a:pPr>
            <a:r>
              <a:rPr lang="en-US" sz="1134">
                <a:solidFill>
                  <a:srgbClr val="505050"/>
                </a:solidFill>
                <a:latin typeface="Segoe UI Semilight"/>
              </a:rPr>
              <a:t>A globally distributed, massively scalable, multi-model database service</a:t>
            </a:r>
          </a:p>
        </p:txBody>
      </p:sp>
      <p:pic>
        <p:nvPicPr>
          <p:cNvPr id="127" name="Picture 126">
            <a:extLst>
              <a:ext uri="{FF2B5EF4-FFF2-40B4-BE49-F238E27FC236}">
                <a16:creationId xmlns:a16="http://schemas.microsoft.com/office/drawing/2014/main" id="{1AB9531E-C57A-4C6E-BCE9-73AEDDA05974}"/>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tretch>
            <a:fillRect/>
          </a:stretch>
        </p:blipFill>
        <p:spPr bwMode="auto">
          <a:xfrm>
            <a:off x="8805586" y="2727304"/>
            <a:ext cx="780650" cy="306138"/>
          </a:xfrm>
          <a:prstGeom prst="rect">
            <a:avLst/>
          </a:prstGeom>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491827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dissolve">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45"/>
                                        </p:tgtEl>
                                        <p:attrNameLst>
                                          <p:attrName>style.visibility</p:attrName>
                                        </p:attrNameLst>
                                      </p:cBhvr>
                                      <p:to>
                                        <p:strVal val="visible"/>
                                      </p:to>
                                    </p:set>
                                    <p:animEffect transition="in" filter="dissolve">
                                      <p:cBhvr>
                                        <p:cTn id="17" dur="500"/>
                                        <p:tgtEl>
                                          <p:spTgt spid="145"/>
                                        </p:tgtEl>
                                      </p:cBhvr>
                                    </p:animEffect>
                                  </p:childTnLst>
                                </p:cTn>
                              </p:par>
                              <p:par>
                                <p:cTn id="18" presetID="9" presetClass="entr" presetSubtype="0" fill="hold" nodeType="withEffect">
                                  <p:stCondLst>
                                    <p:cond delay="0"/>
                                  </p:stCondLst>
                                  <p:childTnLst>
                                    <p:set>
                                      <p:cBhvr>
                                        <p:cTn id="19" dur="1" fill="hold">
                                          <p:stCondLst>
                                            <p:cond delay="0"/>
                                          </p:stCondLst>
                                        </p:cTn>
                                        <p:tgtEl>
                                          <p:spTgt spid="99"/>
                                        </p:tgtEl>
                                        <p:attrNameLst>
                                          <p:attrName>style.visibility</p:attrName>
                                        </p:attrNameLst>
                                      </p:cBhvr>
                                      <p:to>
                                        <p:strVal val="visible"/>
                                      </p:to>
                                    </p:set>
                                    <p:animEffect transition="in" filter="dissolve">
                                      <p:cBhvr>
                                        <p:cTn id="20" dur="500"/>
                                        <p:tgtEl>
                                          <p:spTgt spid="99"/>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102"/>
                                        </p:tgtEl>
                                        <p:attrNameLst>
                                          <p:attrName>style.visibility</p:attrName>
                                        </p:attrNameLst>
                                      </p:cBhvr>
                                      <p:to>
                                        <p:strVal val="visible"/>
                                      </p:to>
                                    </p:set>
                                    <p:animEffect transition="in" filter="dissolve">
                                      <p:cBhvr>
                                        <p:cTn id="23" dur="500"/>
                                        <p:tgtEl>
                                          <p:spTgt spid="102"/>
                                        </p:tgtEl>
                                      </p:cBhvr>
                                    </p:animEffect>
                                  </p:childTnLst>
                                </p:cTn>
                              </p:par>
                              <p:par>
                                <p:cTn id="24" presetID="9" presetClass="entr" presetSubtype="0" fill="hold" nodeType="withEffect">
                                  <p:stCondLst>
                                    <p:cond delay="0"/>
                                  </p:stCondLst>
                                  <p:childTnLst>
                                    <p:set>
                                      <p:cBhvr>
                                        <p:cTn id="25" dur="1" fill="hold">
                                          <p:stCondLst>
                                            <p:cond delay="0"/>
                                          </p:stCondLst>
                                        </p:cTn>
                                        <p:tgtEl>
                                          <p:spTgt spid="127"/>
                                        </p:tgtEl>
                                        <p:attrNameLst>
                                          <p:attrName>style.visibility</p:attrName>
                                        </p:attrNameLst>
                                      </p:cBhvr>
                                      <p:to>
                                        <p:strVal val="visible"/>
                                      </p:to>
                                    </p:set>
                                    <p:animEffect transition="in" filter="dissolve">
                                      <p:cBhvr>
                                        <p:cTn id="26" dur="500"/>
                                        <p:tgtEl>
                                          <p:spTgt spid="127"/>
                                        </p:tgtEl>
                                      </p:cBhvr>
                                    </p:animEffect>
                                  </p:childTnLst>
                                </p:cTn>
                              </p:par>
                              <p:par>
                                <p:cTn id="27" presetID="9" presetClass="entr" presetSubtype="0" fill="hold" nodeType="with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dissolve">
                                      <p:cBhvr>
                                        <p:cTn id="29"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5" grpId="0"/>
      <p:bldP spid="102"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310362" y="261408"/>
            <a:ext cx="4290918" cy="732188"/>
          </a:xfrm>
          <a:prstGeom prst="rect">
            <a:avLst/>
          </a:prstGeom>
          <a:noFill/>
        </p:spPr>
        <p:txBody>
          <a:bodyPr wrap="none" rtlCol="0">
            <a:spAutoFit/>
          </a:bodyPr>
          <a:lstStyle/>
          <a:p>
            <a:r>
              <a:rPr lang="en-US" sz="4158" dirty="0">
                <a:latin typeface="Segoe UI Semilight" panose="020B0402040204020203" pitchFamily="34" charset="0"/>
                <a:cs typeface="Segoe UI Semilight" panose="020B0402040204020203" pitchFamily="34" charset="0"/>
              </a:rPr>
              <a:t>Azure Cosmos DB</a:t>
            </a:r>
          </a:p>
        </p:txBody>
      </p:sp>
      <p:sp>
        <p:nvSpPr>
          <p:cNvPr id="15" name="TextBox 14"/>
          <p:cNvSpPr txBox="1"/>
          <p:nvPr/>
        </p:nvSpPr>
        <p:spPr>
          <a:xfrm>
            <a:off x="501740" y="924515"/>
            <a:ext cx="6941134" cy="354071"/>
          </a:xfrm>
          <a:prstGeom prst="rect">
            <a:avLst/>
          </a:prstGeom>
          <a:noFill/>
        </p:spPr>
        <p:txBody>
          <a:bodyPr wrap="square" rtlCol="0">
            <a:spAutoFit/>
          </a:bodyPr>
          <a:lstStyle/>
          <a:p>
            <a:r>
              <a:rPr lang="en-US" sz="1701" dirty="0">
                <a:solidFill>
                  <a:srgbClr val="0070C0"/>
                </a:solidFill>
                <a:latin typeface="Segoe UI Semilight" panose="020B0402040204020203" pitchFamily="34" charset="0"/>
                <a:cs typeface="Segoe UI Semilight" panose="020B0402040204020203" pitchFamily="34" charset="0"/>
              </a:rPr>
              <a:t>A globally distributed, massively scalable, multi-model database service</a:t>
            </a:r>
          </a:p>
        </p:txBody>
      </p:sp>
      <p:grpSp>
        <p:nvGrpSpPr>
          <p:cNvPr id="3" name="Group 2"/>
          <p:cNvGrpSpPr/>
          <p:nvPr/>
        </p:nvGrpSpPr>
        <p:grpSpPr>
          <a:xfrm>
            <a:off x="907313" y="1604396"/>
            <a:ext cx="5458354" cy="1273137"/>
            <a:chOff x="960120" y="1697940"/>
            <a:chExt cx="5776602" cy="1347367"/>
          </a:xfrm>
        </p:grpSpPr>
        <p:sp>
          <p:nvSpPr>
            <p:cNvPr id="11" name="TextBox 10"/>
            <p:cNvSpPr txBox="1"/>
            <p:nvPr/>
          </p:nvSpPr>
          <p:spPr>
            <a:xfrm>
              <a:off x="960120" y="1697940"/>
              <a:ext cx="5776602" cy="374715"/>
            </a:xfrm>
            <a:prstGeom prst="rect">
              <a:avLst/>
            </a:prstGeom>
            <a:noFill/>
          </p:spPr>
          <p:txBody>
            <a:bodyPr wrap="none" rtlCol="0">
              <a:spAutoFit/>
            </a:bodyPr>
            <a:lstStyle/>
            <a:p>
              <a:pPr marL="270005" indent="-270005">
                <a:buFont typeface="Courier New" panose="02070309020205020404" pitchFamily="49" charset="0"/>
                <a:buChar char="o"/>
              </a:pPr>
              <a:r>
                <a:rPr lang="en-US" sz="1701" dirty="0">
                  <a:solidFill>
                    <a:schemeClr val="accent1">
                      <a:lumMod val="50000"/>
                    </a:schemeClr>
                  </a:solidFill>
                  <a:latin typeface="Segoe UI" panose="020B0502040204020203" pitchFamily="34" charset="0"/>
                  <a:cs typeface="Segoe UI" panose="020B0502040204020203" pitchFamily="34" charset="0"/>
                </a:rPr>
                <a:t> Transparent and automatic multi-region replication </a:t>
              </a:r>
            </a:p>
          </p:txBody>
        </p:sp>
        <p:sp>
          <p:nvSpPr>
            <p:cNvPr id="12" name="TextBox 11"/>
            <p:cNvSpPr txBox="1"/>
            <p:nvPr/>
          </p:nvSpPr>
          <p:spPr>
            <a:xfrm>
              <a:off x="1143000" y="2036941"/>
              <a:ext cx="4950084" cy="651715"/>
            </a:xfrm>
            <a:prstGeom prst="rect">
              <a:avLst/>
            </a:prstGeom>
            <a:noFill/>
          </p:spPr>
          <p:txBody>
            <a:bodyPr wrap="none" rtlCol="0">
              <a:spAutoFit/>
            </a:bodyPr>
            <a:lstStyle/>
            <a:p>
              <a:pPr marL="270005" indent="-270005">
                <a:buFont typeface="Arial" panose="020B0604020202020204" pitchFamily="34" charset="0"/>
                <a:buChar char="•"/>
              </a:pPr>
              <a:r>
                <a:rPr lang="en-US" sz="1701" dirty="0">
                  <a:solidFill>
                    <a:srgbClr val="FFFFFF"/>
                  </a:solidFill>
                  <a:latin typeface="Segoe UI" panose="020B0502040204020203" pitchFamily="34" charset="0"/>
                  <a:cs typeface="Segoe UI" panose="020B0502040204020203" pitchFamily="34" charset="0"/>
                </a:rPr>
                <a:t> </a:t>
              </a:r>
              <a:r>
                <a:rPr lang="en-US" sz="1701" dirty="0">
                  <a:latin typeface="Segoe UI" panose="020B0502040204020203" pitchFamily="34" charset="0"/>
                  <a:cs typeface="Segoe UI" panose="020B0502040204020203" pitchFamily="34" charset="0"/>
                </a:rPr>
                <a:t>Associate</a:t>
              </a:r>
              <a:r>
                <a:rPr lang="en-US" sz="1701" dirty="0">
                  <a:solidFill>
                    <a:srgbClr val="FFFFFF"/>
                  </a:solidFill>
                  <a:latin typeface="Segoe UI" panose="020B0502040204020203" pitchFamily="34" charset="0"/>
                  <a:cs typeface="Segoe UI" panose="020B0502040204020203" pitchFamily="34" charset="0"/>
                </a:rPr>
                <a:t> </a:t>
              </a:r>
              <a:r>
                <a:rPr lang="en-US" sz="1701" i="1" dirty="0">
                  <a:solidFill>
                    <a:schemeClr val="accent5"/>
                  </a:solidFill>
                  <a:latin typeface="Segoe UI" panose="020B0502040204020203" pitchFamily="34" charset="0"/>
                  <a:cs typeface="Segoe UI" panose="020B0502040204020203" pitchFamily="34" charset="0"/>
                </a:rPr>
                <a:t>any</a:t>
              </a:r>
              <a:r>
                <a:rPr lang="en-US" sz="1701" dirty="0">
                  <a:solidFill>
                    <a:schemeClr val="accent5"/>
                  </a:solidFill>
                  <a:latin typeface="Segoe UI" panose="020B0502040204020203" pitchFamily="34" charset="0"/>
                  <a:cs typeface="Segoe UI" panose="020B0502040204020203" pitchFamily="34" charset="0"/>
                </a:rPr>
                <a:t> </a:t>
              </a:r>
              <a:r>
                <a:rPr lang="en-US" sz="1701" dirty="0">
                  <a:latin typeface="Segoe UI" panose="020B0502040204020203" pitchFamily="34" charset="0"/>
                  <a:cs typeface="Segoe UI" panose="020B0502040204020203" pitchFamily="34" charset="0"/>
                </a:rPr>
                <a:t>number of regions with your </a:t>
              </a:r>
              <a:br>
                <a:rPr lang="en-US" sz="1701" dirty="0">
                  <a:latin typeface="Segoe UI" panose="020B0502040204020203" pitchFamily="34" charset="0"/>
                  <a:cs typeface="Segoe UI" panose="020B0502040204020203" pitchFamily="34" charset="0"/>
                </a:rPr>
              </a:br>
              <a:r>
                <a:rPr lang="en-US" sz="1701" dirty="0">
                  <a:latin typeface="Segoe UI" panose="020B0502040204020203" pitchFamily="34" charset="0"/>
                  <a:cs typeface="Segoe UI" panose="020B0502040204020203" pitchFamily="34" charset="0"/>
                </a:rPr>
                <a:t> database account,</a:t>
              </a:r>
              <a:r>
                <a:rPr lang="en-US" sz="1701" dirty="0">
                  <a:solidFill>
                    <a:srgbClr val="FFFFFF"/>
                  </a:solidFill>
                  <a:latin typeface="Segoe UI" panose="020B0502040204020203" pitchFamily="34" charset="0"/>
                  <a:cs typeface="Segoe UI" panose="020B0502040204020203" pitchFamily="34" charset="0"/>
                </a:rPr>
                <a:t> </a:t>
              </a:r>
              <a:r>
                <a:rPr lang="en-US" sz="1701" dirty="0">
                  <a:latin typeface="Segoe UI" panose="020B0502040204020203" pitchFamily="34" charset="0"/>
                  <a:cs typeface="Segoe UI" panose="020B0502040204020203" pitchFamily="34" charset="0"/>
                </a:rPr>
                <a:t>at</a:t>
              </a:r>
              <a:r>
                <a:rPr lang="en-US" sz="1701" dirty="0">
                  <a:solidFill>
                    <a:srgbClr val="FFFFFF"/>
                  </a:solidFill>
                  <a:latin typeface="Segoe UI" panose="020B0502040204020203" pitchFamily="34" charset="0"/>
                  <a:cs typeface="Segoe UI" panose="020B0502040204020203" pitchFamily="34" charset="0"/>
                </a:rPr>
                <a:t> </a:t>
              </a:r>
              <a:r>
                <a:rPr lang="en-US" sz="1701" i="1" dirty="0">
                  <a:solidFill>
                    <a:schemeClr val="accent5"/>
                  </a:solidFill>
                  <a:latin typeface="Segoe UI" panose="020B0502040204020203" pitchFamily="34" charset="0"/>
                  <a:cs typeface="Segoe UI" panose="020B0502040204020203" pitchFamily="34" charset="0"/>
                </a:rPr>
                <a:t>any time </a:t>
              </a:r>
            </a:p>
          </p:txBody>
        </p:sp>
        <p:sp>
          <p:nvSpPr>
            <p:cNvPr id="13" name="TextBox 12"/>
            <p:cNvSpPr txBox="1"/>
            <p:nvPr/>
          </p:nvSpPr>
          <p:spPr>
            <a:xfrm>
              <a:off x="1143000" y="2670592"/>
              <a:ext cx="3100053" cy="374715"/>
            </a:xfrm>
            <a:prstGeom prst="rect">
              <a:avLst/>
            </a:prstGeom>
            <a:noFill/>
          </p:spPr>
          <p:txBody>
            <a:bodyPr wrap="none" rtlCol="0">
              <a:spAutoFit/>
            </a:bodyPr>
            <a:lstStyle/>
            <a:p>
              <a:pPr marL="270005" indent="-270005">
                <a:buFont typeface="Arial" panose="020B0604020202020204" pitchFamily="34" charset="0"/>
                <a:buChar char="•"/>
              </a:pPr>
              <a:r>
                <a:rPr lang="en-US" sz="1701" dirty="0">
                  <a:latin typeface="Segoe UI" panose="020B0502040204020203" pitchFamily="34" charset="0"/>
                  <a:cs typeface="Segoe UI" panose="020B0502040204020203" pitchFamily="34" charset="0"/>
                </a:rPr>
                <a:t> Policy based geo-fencing</a:t>
              </a:r>
            </a:p>
          </p:txBody>
        </p:sp>
      </p:grpSp>
      <p:grpSp>
        <p:nvGrpSpPr>
          <p:cNvPr id="49" name="Group 48"/>
          <p:cNvGrpSpPr/>
          <p:nvPr/>
        </p:nvGrpSpPr>
        <p:grpSpPr>
          <a:xfrm>
            <a:off x="501740" y="1300878"/>
            <a:ext cx="2928380" cy="441339"/>
            <a:chOff x="530900" y="1481230"/>
            <a:chExt cx="3099119" cy="467072"/>
          </a:xfrm>
        </p:grpSpPr>
        <p:sp>
          <p:nvSpPr>
            <p:cNvPr id="8" name="TextBox 7"/>
            <p:cNvSpPr txBox="1"/>
            <p:nvPr/>
          </p:nvSpPr>
          <p:spPr>
            <a:xfrm>
              <a:off x="960120" y="1481230"/>
              <a:ext cx="2669899" cy="467072"/>
            </a:xfrm>
            <a:prstGeom prst="rect">
              <a:avLst/>
            </a:prstGeom>
            <a:noFill/>
          </p:spPr>
          <p:txBody>
            <a:bodyPr wrap="none" rtlCol="0">
              <a:spAutoFit/>
            </a:bodyPr>
            <a:lstStyle/>
            <a:p>
              <a:r>
                <a:rPr lang="en-US" sz="2268" dirty="0">
                  <a:solidFill>
                    <a:srgbClr val="FF0000"/>
                  </a:solidFill>
                  <a:latin typeface="Segoe UI Semilight" panose="020B0402040204020203" pitchFamily="34" charset="0"/>
                  <a:cs typeface="Segoe UI Semilight" panose="020B0402040204020203" pitchFamily="34" charset="0"/>
                </a:rPr>
                <a:t>Global Distribution</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0900" y="1636405"/>
              <a:ext cx="361950" cy="219075"/>
            </a:xfrm>
            <a:prstGeom prst="rect">
              <a:avLst/>
            </a:prstGeom>
          </p:spPr>
        </p:pic>
      </p:grpSp>
      <p:pic>
        <p:nvPicPr>
          <p:cNvPr id="18" name="Picture 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17319" y="167015"/>
            <a:ext cx="750464" cy="691219"/>
          </a:xfrm>
          <a:prstGeom prst="rect">
            <a:avLst/>
          </a:prstGeom>
          <a:effectLst>
            <a:outerShdw blurRad="50800" dist="38100" dir="2700000" algn="tl" rotWithShape="0">
              <a:prstClr val="black">
                <a:alpha val="40000"/>
              </a:prstClr>
            </a:outerShdw>
          </a:effectLst>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55621" y="1304677"/>
            <a:ext cx="4993335" cy="4574373"/>
          </a:xfrm>
          <a:prstGeom prst="rect">
            <a:avLst/>
          </a:prstGeom>
        </p:spPr>
      </p:pic>
      <p:grpSp>
        <p:nvGrpSpPr>
          <p:cNvPr id="4" name="Group 3"/>
          <p:cNvGrpSpPr/>
          <p:nvPr/>
        </p:nvGrpSpPr>
        <p:grpSpPr>
          <a:xfrm>
            <a:off x="907313" y="2835138"/>
            <a:ext cx="4781759" cy="1777627"/>
            <a:chOff x="960120" y="3000441"/>
            <a:chExt cx="5060558" cy="1881271"/>
          </a:xfrm>
        </p:grpSpPr>
        <p:sp>
          <p:nvSpPr>
            <p:cNvPr id="16" name="TextBox 15"/>
            <p:cNvSpPr txBox="1"/>
            <p:nvPr/>
          </p:nvSpPr>
          <p:spPr>
            <a:xfrm>
              <a:off x="960120" y="3000441"/>
              <a:ext cx="2453429" cy="374715"/>
            </a:xfrm>
            <a:prstGeom prst="rect">
              <a:avLst/>
            </a:prstGeom>
            <a:noFill/>
          </p:spPr>
          <p:txBody>
            <a:bodyPr wrap="none" rtlCol="0">
              <a:spAutoFit/>
            </a:bodyPr>
            <a:lstStyle/>
            <a:p>
              <a:pPr marL="270005" indent="-270005">
                <a:buFont typeface="Courier New" panose="02070309020205020404" pitchFamily="49" charset="0"/>
                <a:buChar char="o"/>
              </a:pPr>
              <a:r>
                <a:rPr lang="en-US" sz="1701" dirty="0">
                  <a:solidFill>
                    <a:srgbClr val="FF0000"/>
                  </a:solidFill>
                  <a:latin typeface="Segoe UI" panose="020B0502040204020203" pitchFamily="34" charset="0"/>
                  <a:cs typeface="Segoe UI" panose="020B0502040204020203" pitchFamily="34" charset="0"/>
                </a:rPr>
                <a:t> Multi-homing APIs</a:t>
              </a:r>
            </a:p>
          </p:txBody>
        </p:sp>
        <p:sp>
          <p:nvSpPr>
            <p:cNvPr id="20" name="TextBox 19"/>
            <p:cNvSpPr txBox="1"/>
            <p:nvPr/>
          </p:nvSpPr>
          <p:spPr>
            <a:xfrm>
              <a:off x="1143000" y="3350427"/>
              <a:ext cx="4129876" cy="374715"/>
            </a:xfrm>
            <a:prstGeom prst="rect">
              <a:avLst/>
            </a:prstGeom>
            <a:noFill/>
          </p:spPr>
          <p:txBody>
            <a:bodyPr wrap="none" rtlCol="0">
              <a:spAutoFit/>
            </a:bodyPr>
            <a:lstStyle/>
            <a:p>
              <a:pPr marL="270005" indent="-270005">
                <a:buFont typeface="Arial" panose="020B0604020202020204" pitchFamily="34" charset="0"/>
                <a:buChar char="•"/>
              </a:pPr>
              <a:r>
                <a:rPr lang="en-US" sz="1701" dirty="0">
                  <a:latin typeface="Segoe UI" panose="020B0502040204020203" pitchFamily="34" charset="0"/>
                  <a:cs typeface="Segoe UI" panose="020B0502040204020203" pitchFamily="34" charset="0"/>
                </a:rPr>
                <a:t> All endpoints are logical, by default</a:t>
              </a:r>
            </a:p>
          </p:txBody>
        </p:sp>
        <p:sp>
          <p:nvSpPr>
            <p:cNvPr id="19" name="TextBox 18"/>
            <p:cNvSpPr txBox="1"/>
            <p:nvPr/>
          </p:nvSpPr>
          <p:spPr>
            <a:xfrm>
              <a:off x="1138644" y="3646520"/>
              <a:ext cx="4766459" cy="651715"/>
            </a:xfrm>
            <a:prstGeom prst="rect">
              <a:avLst/>
            </a:prstGeom>
            <a:noFill/>
          </p:spPr>
          <p:txBody>
            <a:bodyPr wrap="none" rtlCol="0">
              <a:spAutoFit/>
            </a:bodyPr>
            <a:lstStyle/>
            <a:p>
              <a:pPr marL="270005" indent="-270005">
                <a:buFont typeface="Arial" panose="020B0604020202020204" pitchFamily="34" charset="0"/>
                <a:buChar char="•"/>
              </a:pPr>
              <a:r>
                <a:rPr lang="en-US" sz="1701" dirty="0">
                  <a:latin typeface="Segoe UI" panose="020B0502040204020203" pitchFamily="34" charset="0"/>
                  <a:cs typeface="Segoe UI" panose="020B0502040204020203" pitchFamily="34" charset="0"/>
                </a:rPr>
                <a:t> Apps don’t need to be redeployed during</a:t>
              </a:r>
              <a:br>
                <a:rPr lang="en-US" sz="1701" dirty="0">
                  <a:latin typeface="Segoe UI" panose="020B0502040204020203" pitchFamily="34" charset="0"/>
                  <a:cs typeface="Segoe UI" panose="020B0502040204020203" pitchFamily="34" charset="0"/>
                </a:rPr>
              </a:br>
              <a:r>
                <a:rPr lang="en-US" sz="1701" dirty="0">
                  <a:latin typeface="Segoe UI" panose="020B0502040204020203" pitchFamily="34" charset="0"/>
                  <a:cs typeface="Segoe UI" panose="020B0502040204020203" pitchFamily="34" charset="0"/>
                </a:rPr>
                <a:t> regional failover</a:t>
              </a:r>
            </a:p>
          </p:txBody>
        </p:sp>
        <p:sp>
          <p:nvSpPr>
            <p:cNvPr id="21" name="TextBox 20"/>
            <p:cNvSpPr txBox="1"/>
            <p:nvPr/>
          </p:nvSpPr>
          <p:spPr>
            <a:xfrm>
              <a:off x="1143000" y="4229997"/>
              <a:ext cx="4877678" cy="651715"/>
            </a:xfrm>
            <a:prstGeom prst="rect">
              <a:avLst/>
            </a:prstGeom>
            <a:noFill/>
          </p:spPr>
          <p:txBody>
            <a:bodyPr wrap="none" rtlCol="0">
              <a:spAutoFit/>
            </a:bodyPr>
            <a:lstStyle/>
            <a:p>
              <a:pPr marL="270005" indent="-270005">
                <a:buFont typeface="Arial" panose="020B0604020202020204" pitchFamily="34" charset="0"/>
                <a:buChar char="•"/>
              </a:pPr>
              <a:r>
                <a:rPr lang="en-US" sz="1701" dirty="0">
                  <a:latin typeface="Segoe UI" panose="020B0502040204020203" pitchFamily="34" charset="0"/>
                  <a:cs typeface="Segoe UI" panose="020B0502040204020203" pitchFamily="34" charset="0"/>
                </a:rPr>
                <a:t> Apps can also access physical endpoints if </a:t>
              </a:r>
              <a:br>
                <a:rPr lang="en-US" sz="1701" dirty="0">
                  <a:latin typeface="Segoe UI" panose="020B0502040204020203" pitchFamily="34" charset="0"/>
                  <a:cs typeface="Segoe UI" panose="020B0502040204020203" pitchFamily="34" charset="0"/>
                </a:rPr>
              </a:br>
              <a:r>
                <a:rPr lang="en-US" sz="1701" dirty="0">
                  <a:latin typeface="Segoe UI" panose="020B0502040204020203" pitchFamily="34" charset="0"/>
                  <a:cs typeface="Segoe UI" panose="020B0502040204020203" pitchFamily="34" charset="0"/>
                </a:rPr>
                <a:t> needed</a:t>
              </a:r>
            </a:p>
          </p:txBody>
        </p:sp>
      </p:grpSp>
      <p:sp>
        <p:nvSpPr>
          <p:cNvPr id="22" name="TextBox 21"/>
          <p:cNvSpPr txBox="1"/>
          <p:nvPr/>
        </p:nvSpPr>
        <p:spPr>
          <a:xfrm>
            <a:off x="907313" y="4518185"/>
            <a:ext cx="5113964" cy="354071"/>
          </a:xfrm>
          <a:prstGeom prst="rect">
            <a:avLst/>
          </a:prstGeom>
          <a:noFill/>
        </p:spPr>
        <p:txBody>
          <a:bodyPr wrap="none" rtlCol="0">
            <a:spAutoFit/>
          </a:bodyPr>
          <a:lstStyle/>
          <a:p>
            <a:pPr marL="270005" indent="-270005">
              <a:buFont typeface="Courier New" panose="02070309020205020404" pitchFamily="49" charset="0"/>
              <a:buChar char="o"/>
            </a:pPr>
            <a:r>
              <a:rPr lang="en-US" sz="1701" dirty="0">
                <a:solidFill>
                  <a:srgbClr val="FFFFFF"/>
                </a:solidFill>
                <a:latin typeface="Segoe UI" panose="020B0502040204020203" pitchFamily="34" charset="0"/>
                <a:cs typeface="Segoe UI" panose="020B0502040204020203" pitchFamily="34" charset="0"/>
              </a:rPr>
              <a:t> </a:t>
            </a:r>
            <a:r>
              <a:rPr lang="en-US" sz="1701" dirty="0">
                <a:solidFill>
                  <a:srgbClr val="FF0000"/>
                </a:solidFill>
                <a:latin typeface="Segoe UI" panose="020B0502040204020203" pitchFamily="34" charset="0"/>
                <a:cs typeface="Segoe UI" panose="020B0502040204020203" pitchFamily="34" charset="0"/>
              </a:rPr>
              <a:t>Support</a:t>
            </a:r>
            <a:r>
              <a:rPr lang="en-US" sz="1701" dirty="0">
                <a:solidFill>
                  <a:schemeClr val="accent4">
                    <a:lumMod val="40000"/>
                    <a:lumOff val="60000"/>
                  </a:schemeClr>
                </a:solidFill>
                <a:latin typeface="Segoe UI" panose="020B0502040204020203" pitchFamily="34" charset="0"/>
                <a:cs typeface="Segoe UI" panose="020B0502040204020203" pitchFamily="34" charset="0"/>
              </a:rPr>
              <a:t> </a:t>
            </a:r>
            <a:r>
              <a:rPr lang="en-US" sz="1701" dirty="0">
                <a:latin typeface="Segoe UI" panose="020B0502040204020203" pitchFamily="34" charset="0"/>
                <a:cs typeface="Segoe UI" panose="020B0502040204020203" pitchFamily="34" charset="0"/>
              </a:rPr>
              <a:t>for both </a:t>
            </a:r>
            <a:r>
              <a:rPr lang="en-US" sz="1701" dirty="0">
                <a:solidFill>
                  <a:schemeClr val="accent5">
                    <a:lumMod val="75000"/>
                  </a:schemeClr>
                </a:solidFill>
                <a:latin typeface="Segoe UI" panose="020B0502040204020203" pitchFamily="34" charset="0"/>
                <a:cs typeface="Segoe UI" panose="020B0502040204020203" pitchFamily="34" charset="0"/>
              </a:rPr>
              <a:t>manual</a:t>
            </a:r>
            <a:r>
              <a:rPr lang="en-US" sz="1701" dirty="0">
                <a:solidFill>
                  <a:schemeClr val="accent4">
                    <a:lumMod val="40000"/>
                    <a:lumOff val="60000"/>
                  </a:schemeClr>
                </a:solidFill>
                <a:latin typeface="Segoe UI" panose="020B0502040204020203" pitchFamily="34" charset="0"/>
                <a:cs typeface="Segoe UI" panose="020B0502040204020203" pitchFamily="34" charset="0"/>
              </a:rPr>
              <a:t> </a:t>
            </a:r>
            <a:r>
              <a:rPr lang="en-US" sz="1701" dirty="0">
                <a:latin typeface="Segoe UI" panose="020B0502040204020203" pitchFamily="34" charset="0"/>
                <a:cs typeface="Segoe UI" panose="020B0502040204020203" pitchFamily="34" charset="0"/>
              </a:rPr>
              <a:t>and</a:t>
            </a:r>
            <a:r>
              <a:rPr lang="en-US" sz="1701" dirty="0">
                <a:solidFill>
                  <a:schemeClr val="accent4">
                    <a:lumMod val="40000"/>
                    <a:lumOff val="60000"/>
                  </a:schemeClr>
                </a:solidFill>
                <a:latin typeface="Segoe UI" panose="020B0502040204020203" pitchFamily="34" charset="0"/>
                <a:cs typeface="Segoe UI" panose="020B0502040204020203" pitchFamily="34" charset="0"/>
              </a:rPr>
              <a:t> </a:t>
            </a:r>
            <a:r>
              <a:rPr lang="en-US" sz="1701" dirty="0">
                <a:solidFill>
                  <a:schemeClr val="accent2">
                    <a:lumMod val="75000"/>
                  </a:schemeClr>
                </a:solidFill>
                <a:latin typeface="Segoe UI" panose="020B0502040204020203" pitchFamily="34" charset="0"/>
                <a:cs typeface="Segoe UI" panose="020B0502040204020203" pitchFamily="34" charset="0"/>
              </a:rPr>
              <a:t>automatic failover</a:t>
            </a:r>
          </a:p>
        </p:txBody>
      </p:sp>
      <p:grpSp>
        <p:nvGrpSpPr>
          <p:cNvPr id="6" name="Group 5"/>
          <p:cNvGrpSpPr/>
          <p:nvPr/>
        </p:nvGrpSpPr>
        <p:grpSpPr>
          <a:xfrm>
            <a:off x="907313" y="4882681"/>
            <a:ext cx="5438017" cy="1414167"/>
            <a:chOff x="960120" y="5167364"/>
            <a:chExt cx="5755079" cy="1496620"/>
          </a:xfrm>
        </p:grpSpPr>
        <p:sp>
          <p:nvSpPr>
            <p:cNvPr id="23" name="TextBox 22"/>
            <p:cNvSpPr txBox="1"/>
            <p:nvPr/>
          </p:nvSpPr>
          <p:spPr>
            <a:xfrm>
              <a:off x="960120" y="5167364"/>
              <a:ext cx="3497705" cy="374715"/>
            </a:xfrm>
            <a:prstGeom prst="rect">
              <a:avLst/>
            </a:prstGeom>
            <a:noFill/>
          </p:spPr>
          <p:txBody>
            <a:bodyPr wrap="none" rtlCol="0">
              <a:spAutoFit/>
            </a:bodyPr>
            <a:lstStyle/>
            <a:p>
              <a:pPr marL="270005" indent="-270005">
                <a:buFont typeface="Courier New" panose="02070309020205020404" pitchFamily="49" charset="0"/>
                <a:buChar char="o"/>
              </a:pPr>
              <a:r>
                <a:rPr lang="en-US" sz="1701" dirty="0">
                  <a:solidFill>
                    <a:srgbClr val="FF0000"/>
                  </a:solidFill>
                  <a:latin typeface="Segoe UI" panose="020B0502040204020203" pitchFamily="34" charset="0"/>
                  <a:cs typeface="Segoe UI" panose="020B0502040204020203" pitchFamily="34" charset="0"/>
                </a:rPr>
                <a:t> Designed for high availability</a:t>
              </a:r>
            </a:p>
          </p:txBody>
        </p:sp>
        <p:sp>
          <p:nvSpPr>
            <p:cNvPr id="24" name="TextBox 23"/>
            <p:cNvSpPr txBox="1"/>
            <p:nvPr/>
          </p:nvSpPr>
          <p:spPr>
            <a:xfrm>
              <a:off x="1112520" y="5766582"/>
              <a:ext cx="4004271" cy="374715"/>
            </a:xfrm>
            <a:prstGeom prst="rect">
              <a:avLst/>
            </a:prstGeom>
            <a:noFill/>
          </p:spPr>
          <p:txBody>
            <a:bodyPr wrap="none" rtlCol="0">
              <a:spAutoFit/>
            </a:bodyPr>
            <a:lstStyle/>
            <a:p>
              <a:pPr marL="270005" indent="-270005">
                <a:buFont typeface="Arial" panose="020B0604020202020204" pitchFamily="34" charset="0"/>
                <a:buChar char="•"/>
              </a:pPr>
              <a:r>
                <a:rPr lang="en-US" sz="1701" dirty="0">
                  <a:solidFill>
                    <a:srgbClr val="FFFFFF"/>
                  </a:solidFill>
                  <a:latin typeface="Segoe UI" panose="020B0502040204020203" pitchFamily="34" charset="0"/>
                  <a:cs typeface="Segoe UI" panose="020B0502040204020203" pitchFamily="34" charset="0"/>
                </a:rPr>
                <a:t> </a:t>
              </a:r>
              <a:r>
                <a:rPr lang="en-US" sz="1701" i="1" dirty="0">
                  <a:solidFill>
                    <a:schemeClr val="tx2">
                      <a:lumMod val="60000"/>
                      <a:lumOff val="40000"/>
                    </a:schemeClr>
                  </a:solidFill>
                  <a:highlight>
                    <a:srgbClr val="FFFF00"/>
                  </a:highlight>
                  <a:latin typeface="Segoe UI" panose="020B0502040204020203" pitchFamily="34" charset="0"/>
                  <a:cs typeface="Segoe UI" panose="020B0502040204020203" pitchFamily="34" charset="0"/>
                </a:rPr>
                <a:t>Simulate</a:t>
              </a:r>
              <a:r>
                <a:rPr lang="en-US" sz="1701" i="1" dirty="0">
                  <a:solidFill>
                    <a:srgbClr val="FFFFFF"/>
                  </a:solidFill>
                  <a:latin typeface="Segoe UI" panose="020B0502040204020203" pitchFamily="34" charset="0"/>
                  <a:cs typeface="Segoe UI" panose="020B0502040204020203" pitchFamily="34" charset="0"/>
                </a:rPr>
                <a:t> </a:t>
              </a:r>
              <a:r>
                <a:rPr lang="en-US" sz="1701" dirty="0">
                  <a:latin typeface="Segoe UI" panose="020B0502040204020203" pitchFamily="34" charset="0"/>
                  <a:cs typeface="Segoe UI" panose="020B0502040204020203" pitchFamily="34" charset="0"/>
                </a:rPr>
                <a:t>regional disasters via API</a:t>
              </a:r>
            </a:p>
          </p:txBody>
        </p:sp>
        <p:sp>
          <p:nvSpPr>
            <p:cNvPr id="25" name="TextBox 24"/>
            <p:cNvSpPr txBox="1"/>
            <p:nvPr/>
          </p:nvSpPr>
          <p:spPr>
            <a:xfrm>
              <a:off x="1112520" y="5502646"/>
              <a:ext cx="5602679" cy="374715"/>
            </a:xfrm>
            <a:prstGeom prst="rect">
              <a:avLst/>
            </a:prstGeom>
            <a:noFill/>
          </p:spPr>
          <p:txBody>
            <a:bodyPr wrap="none" rtlCol="0">
              <a:spAutoFit/>
            </a:bodyPr>
            <a:lstStyle/>
            <a:p>
              <a:pPr marL="270005" indent="-270005">
                <a:buFont typeface="Arial" panose="020B0604020202020204" pitchFamily="34" charset="0"/>
                <a:buChar char="•"/>
              </a:pPr>
              <a:r>
                <a:rPr lang="en-US" sz="1701" dirty="0">
                  <a:solidFill>
                    <a:srgbClr val="FFFFFF"/>
                  </a:solidFill>
                  <a:latin typeface="Segoe UI" panose="020B0502040204020203" pitchFamily="34" charset="0"/>
                  <a:cs typeface="Segoe UI" panose="020B0502040204020203" pitchFamily="34" charset="0"/>
                </a:rPr>
                <a:t> </a:t>
              </a:r>
              <a:r>
                <a:rPr lang="en-US" sz="1701" dirty="0">
                  <a:latin typeface="Segoe UI" panose="020B0502040204020203" pitchFamily="34" charset="0"/>
                  <a:cs typeface="Segoe UI" panose="020B0502040204020203" pitchFamily="34" charset="0"/>
                </a:rPr>
                <a:t>Allows for </a:t>
              </a:r>
              <a:r>
                <a:rPr lang="en-US" sz="1701" dirty="0">
                  <a:solidFill>
                    <a:schemeClr val="accent4">
                      <a:lumMod val="40000"/>
                      <a:lumOff val="60000"/>
                    </a:schemeClr>
                  </a:solidFill>
                  <a:latin typeface="Segoe UI" panose="020B0502040204020203" pitchFamily="34" charset="0"/>
                  <a:cs typeface="Segoe UI" panose="020B0502040204020203" pitchFamily="34" charset="0"/>
                </a:rPr>
                <a:t>dynamically</a:t>
              </a:r>
              <a:r>
                <a:rPr lang="en-US" sz="1701" dirty="0">
                  <a:solidFill>
                    <a:srgbClr val="FFFFFF"/>
                  </a:solidFill>
                  <a:latin typeface="Segoe UI" panose="020B0502040204020203" pitchFamily="34" charset="0"/>
                  <a:cs typeface="Segoe UI" panose="020B0502040204020203" pitchFamily="34" charset="0"/>
                </a:rPr>
                <a:t> </a:t>
              </a:r>
              <a:r>
                <a:rPr lang="en-US" sz="1701" dirty="0">
                  <a:latin typeface="Segoe UI" panose="020B0502040204020203" pitchFamily="34" charset="0"/>
                  <a:cs typeface="Segoe UI" panose="020B0502040204020203" pitchFamily="34" charset="0"/>
                </a:rPr>
                <a:t>setting </a:t>
              </a:r>
              <a:r>
                <a:rPr lang="en-US" sz="1701" i="1" dirty="0">
                  <a:solidFill>
                    <a:schemeClr val="tx2">
                      <a:lumMod val="60000"/>
                      <a:lumOff val="40000"/>
                    </a:schemeClr>
                  </a:solidFill>
                  <a:latin typeface="Segoe UI" panose="020B0502040204020203" pitchFamily="34" charset="0"/>
                  <a:cs typeface="Segoe UI" panose="020B0502040204020203" pitchFamily="34" charset="0"/>
                </a:rPr>
                <a:t>priorities</a:t>
              </a:r>
              <a:r>
                <a:rPr lang="en-US" sz="1701" dirty="0">
                  <a:solidFill>
                    <a:schemeClr val="tx2">
                      <a:lumMod val="60000"/>
                      <a:lumOff val="40000"/>
                    </a:schemeClr>
                  </a:solidFill>
                  <a:latin typeface="Segoe UI" panose="020B0502040204020203" pitchFamily="34" charset="0"/>
                  <a:cs typeface="Segoe UI" panose="020B0502040204020203" pitchFamily="34" charset="0"/>
                </a:rPr>
                <a:t> </a:t>
              </a:r>
              <a:r>
                <a:rPr lang="en-US" sz="1701" dirty="0">
                  <a:latin typeface="Segoe UI" panose="020B0502040204020203" pitchFamily="34" charset="0"/>
                  <a:cs typeface="Segoe UI" panose="020B0502040204020203" pitchFamily="34" charset="0"/>
                </a:rPr>
                <a:t>to regions</a:t>
              </a:r>
            </a:p>
          </p:txBody>
        </p:sp>
        <p:sp>
          <p:nvSpPr>
            <p:cNvPr id="26" name="TextBox 25"/>
            <p:cNvSpPr txBox="1"/>
            <p:nvPr/>
          </p:nvSpPr>
          <p:spPr>
            <a:xfrm>
              <a:off x="1112518" y="6012269"/>
              <a:ext cx="5474630" cy="651715"/>
            </a:xfrm>
            <a:prstGeom prst="rect">
              <a:avLst/>
            </a:prstGeom>
            <a:noFill/>
          </p:spPr>
          <p:txBody>
            <a:bodyPr wrap="none" rtlCol="0">
              <a:spAutoFit/>
            </a:bodyPr>
            <a:lstStyle/>
            <a:p>
              <a:pPr marL="270005" indent="-270005">
                <a:buFont typeface="Arial" panose="020B0604020202020204" pitchFamily="34" charset="0"/>
                <a:buChar char="•"/>
              </a:pPr>
              <a:r>
                <a:rPr lang="en-US" sz="1701" dirty="0">
                  <a:solidFill>
                    <a:srgbClr val="FFFFFF"/>
                  </a:solidFill>
                  <a:latin typeface="Segoe UI" panose="020B0502040204020203" pitchFamily="34" charset="0"/>
                  <a:cs typeface="Segoe UI" panose="020B0502040204020203" pitchFamily="34" charset="0"/>
                </a:rPr>
                <a:t> </a:t>
              </a:r>
              <a:r>
                <a:rPr lang="en-US" sz="1701" dirty="0">
                  <a:latin typeface="Segoe UI" panose="020B0502040204020203" pitchFamily="34" charset="0"/>
                  <a:cs typeface="Segoe UI" panose="020B0502040204020203" pitchFamily="34" charset="0"/>
                </a:rPr>
                <a:t>Test the </a:t>
              </a:r>
              <a:r>
                <a:rPr lang="en-US" sz="1701" i="1" dirty="0">
                  <a:solidFill>
                    <a:schemeClr val="accent5">
                      <a:lumMod val="75000"/>
                    </a:schemeClr>
                  </a:solidFill>
                  <a:latin typeface="Segoe UI" panose="020B0502040204020203" pitchFamily="34" charset="0"/>
                  <a:cs typeface="Segoe UI" panose="020B0502040204020203" pitchFamily="34" charset="0"/>
                </a:rPr>
                <a:t>end-to-end </a:t>
              </a:r>
              <a:r>
                <a:rPr lang="en-US" sz="1701" dirty="0">
                  <a:latin typeface="Segoe UI" panose="020B0502040204020203" pitchFamily="34" charset="0"/>
                  <a:cs typeface="Segoe UI" panose="020B0502040204020203" pitchFamily="34" charset="0"/>
                </a:rPr>
                <a:t>availability for the entire app</a:t>
              </a:r>
              <a:br>
                <a:rPr lang="en-US" sz="1701" dirty="0">
                  <a:latin typeface="Segoe UI" panose="020B0502040204020203" pitchFamily="34" charset="0"/>
                  <a:cs typeface="Segoe UI" panose="020B0502040204020203" pitchFamily="34" charset="0"/>
                </a:rPr>
              </a:br>
              <a:r>
                <a:rPr lang="en-US" sz="1701" dirty="0">
                  <a:latin typeface="Segoe UI" panose="020B0502040204020203" pitchFamily="34" charset="0"/>
                  <a:cs typeface="Segoe UI" panose="020B0502040204020203" pitchFamily="34" charset="0"/>
                </a:rPr>
                <a:t> (beyond just the database)</a:t>
              </a:r>
            </a:p>
          </p:txBody>
        </p:sp>
      </p:grpSp>
    </p:spTree>
    <p:extLst>
      <p:ext uri="{BB962C8B-B14F-4D97-AF65-F5344CB8AC3E}">
        <p14:creationId xmlns:p14="http://schemas.microsoft.com/office/powerpoint/2010/main" val="3191680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9"/>
                                        </p:tgtEl>
                                        <p:attrNameLst>
                                          <p:attrName>style.visibility</p:attrName>
                                        </p:attrNameLst>
                                      </p:cBhvr>
                                      <p:to>
                                        <p:strVal val="visible"/>
                                      </p:to>
                                    </p:set>
                                    <p:anim calcmode="lin" valueType="num">
                                      <p:cBhvr additive="base">
                                        <p:cTn id="7" dur="500" fill="hold"/>
                                        <p:tgtEl>
                                          <p:spTgt spid="49"/>
                                        </p:tgtEl>
                                        <p:attrNameLst>
                                          <p:attrName>ppt_x</p:attrName>
                                        </p:attrNameLst>
                                      </p:cBhvr>
                                      <p:tavLst>
                                        <p:tav tm="0">
                                          <p:val>
                                            <p:strVal val="0-#ppt_w/2"/>
                                          </p:val>
                                        </p:tav>
                                        <p:tav tm="100000">
                                          <p:val>
                                            <p:strVal val="#ppt_x"/>
                                          </p:val>
                                        </p:tav>
                                      </p:tavLst>
                                    </p:anim>
                                    <p:anim calcmode="lin" valueType="num">
                                      <p:cBhvr additive="base">
                                        <p:cTn id="8" dur="500" fill="hold"/>
                                        <p:tgtEl>
                                          <p:spTgt spid="49"/>
                                        </p:tgtEl>
                                        <p:attrNameLst>
                                          <p:attrName>ppt_y</p:attrName>
                                        </p:attrNameLst>
                                      </p:cBhvr>
                                      <p:tavLst>
                                        <p:tav tm="0">
                                          <p:val>
                                            <p:strVal val="#ppt_y"/>
                                          </p:val>
                                        </p:tav>
                                        <p:tav tm="100000">
                                          <p:val>
                                            <p:strVal val="#ppt_y"/>
                                          </p:val>
                                        </p:tav>
                                      </p:tavLst>
                                    </p:anim>
                                  </p:childTnLst>
                                </p:cTn>
                              </p:par>
                              <p:par>
                                <p:cTn id="9" presetID="10" presetClass="entr" presetSubtype="0"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par>
                          <p:cTn id="12" fill="hold">
                            <p:stCondLst>
                              <p:cond delay="500"/>
                            </p:stCondLst>
                            <p:childTnLst>
                              <p:par>
                                <p:cTn id="13" presetID="10" presetClass="entr" presetSubtype="0"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500"/>
                                        <p:tgtEl>
                                          <p:spTgt spid="4"/>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22"/>
                                        </p:tgtEl>
                                        <p:attrNameLst>
                                          <p:attrName>style.visibility</p:attrName>
                                        </p:attrNameLst>
                                      </p:cBhvr>
                                      <p:to>
                                        <p:strVal val="visible"/>
                                      </p:to>
                                    </p:set>
                                    <p:animEffect transition="in" filter="fade">
                                      <p:cBhvr>
                                        <p:cTn id="25" dur="500"/>
                                        <p:tgtEl>
                                          <p:spTgt spid="22"/>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fade">
                                      <p:cBhvr>
                                        <p:cTn id="3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310362" y="261408"/>
            <a:ext cx="4290918" cy="732188"/>
          </a:xfrm>
          <a:prstGeom prst="rect">
            <a:avLst/>
          </a:prstGeom>
          <a:noFill/>
        </p:spPr>
        <p:txBody>
          <a:bodyPr wrap="none" rtlCol="0">
            <a:spAutoFit/>
          </a:bodyPr>
          <a:lstStyle/>
          <a:p>
            <a:r>
              <a:rPr lang="en-US" sz="4158" dirty="0">
                <a:latin typeface="Segoe UI Semilight" panose="020B0402040204020203" pitchFamily="34" charset="0"/>
                <a:cs typeface="Segoe UI Semilight" panose="020B0402040204020203" pitchFamily="34" charset="0"/>
              </a:rPr>
              <a:t>Azure Cosmos DB</a:t>
            </a:r>
          </a:p>
        </p:txBody>
      </p:sp>
      <p:grpSp>
        <p:nvGrpSpPr>
          <p:cNvPr id="6" name="Group 5"/>
          <p:cNvGrpSpPr/>
          <p:nvPr/>
        </p:nvGrpSpPr>
        <p:grpSpPr>
          <a:xfrm>
            <a:off x="501223" y="1804572"/>
            <a:ext cx="2583289" cy="441339"/>
            <a:chOff x="530352" y="2235207"/>
            <a:chExt cx="2733908" cy="467072"/>
          </a:xfrm>
        </p:grpSpPr>
        <p:sp>
          <p:nvSpPr>
            <p:cNvPr id="17" name="TextBox 16"/>
            <p:cNvSpPr txBox="1"/>
            <p:nvPr/>
          </p:nvSpPr>
          <p:spPr>
            <a:xfrm>
              <a:off x="960120" y="2235207"/>
              <a:ext cx="2304140" cy="467072"/>
            </a:xfrm>
            <a:prstGeom prst="rect">
              <a:avLst/>
            </a:prstGeom>
            <a:noFill/>
          </p:spPr>
          <p:txBody>
            <a:bodyPr wrap="none" rtlCol="0">
              <a:spAutoFit/>
            </a:bodyPr>
            <a:lstStyle/>
            <a:p>
              <a:r>
                <a:rPr lang="en-US" sz="2268" dirty="0">
                  <a:latin typeface="Segoe UI Semilight" panose="020B0402040204020203" pitchFamily="34" charset="0"/>
                  <a:cs typeface="Segoe UI Semilight" panose="020B0402040204020203" pitchFamily="34" charset="0"/>
                </a:rPr>
                <a:t>Elastic scale-out</a:t>
              </a:r>
            </a:p>
          </p:txBody>
        </p:sp>
        <p:pic>
          <p:nvPicPr>
            <p:cNvPr id="18" name="Picture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0352" y="2390382"/>
              <a:ext cx="361950" cy="219075"/>
            </a:xfrm>
            <a:prstGeom prst="rect">
              <a:avLst/>
            </a:prstGeom>
          </p:spPr>
        </p:pic>
      </p:grpSp>
      <p:sp>
        <p:nvSpPr>
          <p:cNvPr id="4" name="TextBox 3"/>
          <p:cNvSpPr txBox="1"/>
          <p:nvPr/>
        </p:nvSpPr>
        <p:spPr>
          <a:xfrm>
            <a:off x="1080118" y="2249425"/>
            <a:ext cx="4659802" cy="615810"/>
          </a:xfrm>
          <a:prstGeom prst="rect">
            <a:avLst/>
          </a:prstGeom>
          <a:noFill/>
        </p:spPr>
        <p:txBody>
          <a:bodyPr wrap="none" rtlCol="0">
            <a:spAutoFit/>
          </a:bodyPr>
          <a:lstStyle/>
          <a:p>
            <a:pPr marL="270005" indent="-270005">
              <a:buFont typeface="Arial" panose="020B0604020202020204" pitchFamily="34" charset="0"/>
              <a:buChar char="•"/>
            </a:pPr>
            <a:r>
              <a:rPr lang="en-US" sz="1701" dirty="0">
                <a:solidFill>
                  <a:srgbClr val="FFFFFF"/>
                </a:solidFill>
                <a:latin typeface="Segoe UI Semilight" panose="020B0402040204020203" pitchFamily="34" charset="0"/>
                <a:cs typeface="Segoe UI Semilight" panose="020B0402040204020203" pitchFamily="34" charset="0"/>
              </a:rPr>
              <a:t> </a:t>
            </a:r>
            <a:r>
              <a:rPr lang="en-US" sz="1701" dirty="0">
                <a:solidFill>
                  <a:schemeClr val="accent2">
                    <a:lumMod val="75000"/>
                  </a:schemeClr>
                </a:solidFill>
                <a:latin typeface="Segoe UI Semilight" panose="020B0402040204020203" pitchFamily="34" charset="0"/>
                <a:cs typeface="Segoe UI Semilight" panose="020B0402040204020203" pitchFamily="34" charset="0"/>
              </a:rPr>
              <a:t>Partition management </a:t>
            </a:r>
            <a:r>
              <a:rPr lang="en-US" sz="1701" dirty="0">
                <a:latin typeface="Segoe UI Semilight" panose="020B0402040204020203" pitchFamily="34" charset="0"/>
                <a:cs typeface="Segoe UI Semilight" panose="020B0402040204020203" pitchFamily="34" charset="0"/>
              </a:rPr>
              <a:t>is automatically taken</a:t>
            </a:r>
            <a:br>
              <a:rPr lang="en-US" sz="1701" dirty="0">
                <a:latin typeface="Segoe UI Semilight" panose="020B0402040204020203" pitchFamily="34" charset="0"/>
                <a:cs typeface="Segoe UI Semilight" panose="020B0402040204020203" pitchFamily="34" charset="0"/>
              </a:rPr>
            </a:br>
            <a:r>
              <a:rPr lang="en-US" sz="1701" dirty="0">
                <a:latin typeface="Segoe UI Semilight" panose="020B0402040204020203" pitchFamily="34" charset="0"/>
                <a:cs typeface="Segoe UI Semilight" panose="020B0402040204020203" pitchFamily="34" charset="0"/>
              </a:rPr>
              <a:t> care for you</a:t>
            </a:r>
          </a:p>
        </p:txBody>
      </p:sp>
      <p:sp>
        <p:nvSpPr>
          <p:cNvPr id="21" name="TextBox 20"/>
          <p:cNvSpPr txBox="1"/>
          <p:nvPr/>
        </p:nvSpPr>
        <p:spPr>
          <a:xfrm>
            <a:off x="1080118" y="2919991"/>
            <a:ext cx="4676473" cy="615810"/>
          </a:xfrm>
          <a:prstGeom prst="rect">
            <a:avLst/>
          </a:prstGeom>
          <a:noFill/>
        </p:spPr>
        <p:txBody>
          <a:bodyPr wrap="none" rtlCol="0">
            <a:spAutoFit/>
          </a:bodyPr>
          <a:lstStyle/>
          <a:p>
            <a:pPr marL="270005" indent="-270005">
              <a:buFont typeface="Arial" panose="020B0604020202020204" pitchFamily="34" charset="0"/>
              <a:buChar char="•"/>
            </a:pPr>
            <a:r>
              <a:rPr lang="en-US" sz="1701" dirty="0">
                <a:latin typeface="Segoe UI Semilight" panose="020B0402040204020203" pitchFamily="34" charset="0"/>
                <a:cs typeface="Segoe UI Semilight" panose="020B0402040204020203" pitchFamily="34" charset="0"/>
              </a:rPr>
              <a:t> Independently </a:t>
            </a:r>
            <a:r>
              <a:rPr lang="en-US" sz="1701" dirty="0">
                <a:solidFill>
                  <a:schemeClr val="accent2">
                    <a:lumMod val="75000"/>
                  </a:schemeClr>
                </a:solidFill>
                <a:latin typeface="Segoe UI Semilight" panose="020B0402040204020203" pitchFamily="34" charset="0"/>
                <a:cs typeface="Segoe UI Semilight" panose="020B0402040204020203" pitchFamily="34" charset="0"/>
              </a:rPr>
              <a:t>scale storage </a:t>
            </a:r>
            <a:r>
              <a:rPr lang="en-US" sz="1701" dirty="0">
                <a:latin typeface="Segoe UI Semilight" panose="020B0402040204020203" pitchFamily="34" charset="0"/>
                <a:cs typeface="Segoe UI Semilight" panose="020B0402040204020203" pitchFamily="34" charset="0"/>
              </a:rPr>
              <a:t>and </a:t>
            </a:r>
            <a:r>
              <a:rPr lang="en-US" sz="1701" dirty="0">
                <a:solidFill>
                  <a:schemeClr val="accent2">
                    <a:lumMod val="75000"/>
                  </a:schemeClr>
                </a:solidFill>
                <a:latin typeface="Segoe UI Semilight" panose="020B0402040204020203" pitchFamily="34" charset="0"/>
                <a:cs typeface="Segoe UI Semilight" panose="020B0402040204020203" pitchFamily="34" charset="0"/>
              </a:rPr>
              <a:t>throughput</a:t>
            </a:r>
            <a:br>
              <a:rPr lang="en-US" sz="1701" dirty="0">
                <a:solidFill>
                  <a:schemeClr val="accent4">
                    <a:lumMod val="40000"/>
                    <a:lumOff val="60000"/>
                  </a:schemeClr>
                </a:solidFill>
                <a:latin typeface="Segoe UI Semilight" panose="020B0402040204020203" pitchFamily="34" charset="0"/>
                <a:cs typeface="Segoe UI Semilight" panose="020B0402040204020203" pitchFamily="34" charset="0"/>
              </a:rPr>
            </a:br>
            <a:r>
              <a:rPr lang="en-US" sz="1701" dirty="0">
                <a:solidFill>
                  <a:srgbClr val="FFFFFF"/>
                </a:solidFill>
                <a:latin typeface="Segoe UI Semilight" panose="020B0402040204020203" pitchFamily="34" charset="0"/>
                <a:cs typeface="Segoe UI Semilight" panose="020B0402040204020203" pitchFamily="34" charset="0"/>
              </a:rPr>
              <a:t> </a:t>
            </a:r>
            <a:r>
              <a:rPr lang="en-US" sz="1701" dirty="0">
                <a:latin typeface="Segoe UI Semilight" panose="020B0402040204020203" pitchFamily="34" charset="0"/>
                <a:cs typeface="Segoe UI Semilight" panose="020B0402040204020203" pitchFamily="34" charset="0"/>
              </a:rPr>
              <a:t>across </a:t>
            </a:r>
            <a:r>
              <a:rPr lang="en-US" sz="1701" dirty="0">
                <a:solidFill>
                  <a:schemeClr val="accent2">
                    <a:lumMod val="75000"/>
                  </a:schemeClr>
                </a:solidFill>
                <a:latin typeface="Segoe UI Semilight" panose="020B0402040204020203" pitchFamily="34" charset="0"/>
                <a:cs typeface="Segoe UI Semilight" panose="020B0402040204020203" pitchFamily="34" charset="0"/>
              </a:rPr>
              <a:t>regions</a:t>
            </a:r>
          </a:p>
        </p:txBody>
      </p:sp>
      <p:sp>
        <p:nvSpPr>
          <p:cNvPr id="22" name="TextBox 21"/>
          <p:cNvSpPr txBox="1"/>
          <p:nvPr/>
        </p:nvSpPr>
        <p:spPr>
          <a:xfrm>
            <a:off x="1080118" y="3598280"/>
            <a:ext cx="4452886" cy="354071"/>
          </a:xfrm>
          <a:prstGeom prst="rect">
            <a:avLst/>
          </a:prstGeom>
          <a:noFill/>
        </p:spPr>
        <p:txBody>
          <a:bodyPr wrap="none" rtlCol="0">
            <a:spAutoFit/>
          </a:bodyPr>
          <a:lstStyle/>
          <a:p>
            <a:pPr marL="270005" indent="-270005">
              <a:buFont typeface="Arial" panose="020B0604020202020204" pitchFamily="34" charset="0"/>
              <a:buChar char="•"/>
            </a:pPr>
            <a:r>
              <a:rPr lang="en-US" sz="1701" dirty="0">
                <a:solidFill>
                  <a:srgbClr val="FFFFFF"/>
                </a:solidFill>
                <a:latin typeface="Segoe UI Semilight" panose="020B0402040204020203" pitchFamily="34" charset="0"/>
                <a:cs typeface="Segoe UI Semilight" panose="020B0402040204020203" pitchFamily="34" charset="0"/>
              </a:rPr>
              <a:t> </a:t>
            </a:r>
            <a:r>
              <a:rPr lang="en-US" sz="1701" dirty="0">
                <a:solidFill>
                  <a:schemeClr val="accent2">
                    <a:lumMod val="75000"/>
                  </a:schemeClr>
                </a:solidFill>
                <a:latin typeface="Segoe UI Semilight" panose="020B0402040204020203" pitchFamily="34" charset="0"/>
                <a:cs typeface="Segoe UI Semilight" panose="020B0402040204020203" pitchFamily="34" charset="0"/>
              </a:rPr>
              <a:t>Scale storage </a:t>
            </a:r>
            <a:r>
              <a:rPr lang="en-US" sz="1701" dirty="0">
                <a:latin typeface="Segoe UI Semilight" panose="020B0402040204020203" pitchFamily="34" charset="0"/>
                <a:cs typeface="Segoe UI Semilight" panose="020B0402040204020203" pitchFamily="34" charset="0"/>
              </a:rPr>
              <a:t>from</a:t>
            </a:r>
            <a:r>
              <a:rPr lang="en-US" sz="1701" dirty="0">
                <a:solidFill>
                  <a:srgbClr val="FFFFFF"/>
                </a:solidFill>
                <a:latin typeface="Segoe UI Semilight" panose="020B0402040204020203" pitchFamily="34" charset="0"/>
                <a:cs typeface="Segoe UI Semilight" panose="020B0402040204020203" pitchFamily="34" charset="0"/>
              </a:rPr>
              <a:t> </a:t>
            </a:r>
            <a:r>
              <a:rPr lang="en-US" sz="1701" dirty="0">
                <a:solidFill>
                  <a:schemeClr val="accent2">
                    <a:lumMod val="75000"/>
                  </a:schemeClr>
                </a:solidFill>
                <a:latin typeface="Segoe UI Semilight" panose="020B0402040204020203" pitchFamily="34" charset="0"/>
                <a:cs typeface="Segoe UI Semilight" panose="020B0402040204020203" pitchFamily="34" charset="0"/>
              </a:rPr>
              <a:t>Gigabytes </a:t>
            </a:r>
            <a:r>
              <a:rPr lang="en-US" sz="1701" dirty="0">
                <a:latin typeface="Segoe UI Semilight" panose="020B0402040204020203" pitchFamily="34" charset="0"/>
                <a:cs typeface="Segoe UI Semilight" panose="020B0402040204020203" pitchFamily="34" charset="0"/>
              </a:rPr>
              <a:t>to</a:t>
            </a:r>
            <a:r>
              <a:rPr lang="en-US" sz="1701" dirty="0">
                <a:solidFill>
                  <a:srgbClr val="FFFFFF"/>
                </a:solidFill>
                <a:latin typeface="Segoe UI Semilight" panose="020B0402040204020203" pitchFamily="34" charset="0"/>
                <a:cs typeface="Segoe UI Semilight" panose="020B0402040204020203" pitchFamily="34" charset="0"/>
              </a:rPr>
              <a:t> </a:t>
            </a:r>
            <a:r>
              <a:rPr lang="en-US" sz="1701" dirty="0">
                <a:solidFill>
                  <a:schemeClr val="accent1">
                    <a:lumMod val="50000"/>
                  </a:schemeClr>
                </a:solidFill>
                <a:latin typeface="Segoe UI Semilight" panose="020B0402040204020203" pitchFamily="34" charset="0"/>
                <a:cs typeface="Segoe UI Semilight" panose="020B0402040204020203" pitchFamily="34" charset="0"/>
              </a:rPr>
              <a:t>Petabytes</a:t>
            </a:r>
          </a:p>
        </p:txBody>
      </p:sp>
      <p:sp>
        <p:nvSpPr>
          <p:cNvPr id="23" name="TextBox 22"/>
          <p:cNvSpPr txBox="1"/>
          <p:nvPr/>
        </p:nvSpPr>
        <p:spPr>
          <a:xfrm>
            <a:off x="1080118" y="3981030"/>
            <a:ext cx="4922951" cy="615810"/>
          </a:xfrm>
          <a:prstGeom prst="rect">
            <a:avLst/>
          </a:prstGeom>
          <a:noFill/>
        </p:spPr>
        <p:txBody>
          <a:bodyPr wrap="none" rtlCol="0">
            <a:spAutoFit/>
          </a:bodyPr>
          <a:lstStyle/>
          <a:p>
            <a:pPr marL="270005" indent="-270005">
              <a:buFont typeface="Arial" panose="020B0604020202020204" pitchFamily="34" charset="0"/>
              <a:buChar char="•"/>
            </a:pPr>
            <a:r>
              <a:rPr lang="en-US" sz="1701" dirty="0">
                <a:solidFill>
                  <a:srgbClr val="FFFFFF"/>
                </a:solidFill>
                <a:latin typeface="Segoe UI Semilight" panose="020B0402040204020203" pitchFamily="34" charset="0"/>
                <a:cs typeface="Segoe UI Semilight" panose="020B0402040204020203" pitchFamily="34" charset="0"/>
              </a:rPr>
              <a:t> </a:t>
            </a:r>
            <a:r>
              <a:rPr lang="en-US" sz="1701" dirty="0">
                <a:latin typeface="Segoe UI Semilight" panose="020B0402040204020203" pitchFamily="34" charset="0"/>
                <a:cs typeface="Segoe UI Semilight" panose="020B0402040204020203" pitchFamily="34" charset="0"/>
              </a:rPr>
              <a:t>Scale throughput from </a:t>
            </a:r>
            <a:r>
              <a:rPr lang="en-US" sz="1701" i="1" dirty="0">
                <a:solidFill>
                  <a:schemeClr val="accent1">
                    <a:lumMod val="50000"/>
                  </a:schemeClr>
                </a:solidFill>
                <a:latin typeface="Segoe UI Semilight" panose="020B0402040204020203" pitchFamily="34" charset="0"/>
                <a:cs typeface="Segoe UI Semilight" panose="020B0402040204020203" pitchFamily="34" charset="0"/>
              </a:rPr>
              <a:t>100s</a:t>
            </a:r>
            <a:r>
              <a:rPr lang="en-US" sz="1701" dirty="0">
                <a:solidFill>
                  <a:srgbClr val="FFFFFF"/>
                </a:solidFill>
                <a:latin typeface="Segoe UI Semilight" panose="020B0402040204020203" pitchFamily="34" charset="0"/>
                <a:cs typeface="Segoe UI Semilight" panose="020B0402040204020203" pitchFamily="34" charset="0"/>
              </a:rPr>
              <a:t> </a:t>
            </a:r>
            <a:r>
              <a:rPr lang="en-US" sz="1701" dirty="0">
                <a:latin typeface="Segoe UI Semilight" panose="020B0402040204020203" pitchFamily="34" charset="0"/>
                <a:cs typeface="Segoe UI Semilight" panose="020B0402040204020203" pitchFamily="34" charset="0"/>
              </a:rPr>
              <a:t>to </a:t>
            </a:r>
            <a:r>
              <a:rPr lang="en-US" sz="1701" i="1" dirty="0">
                <a:solidFill>
                  <a:schemeClr val="accent1">
                    <a:lumMod val="50000"/>
                  </a:schemeClr>
                </a:solidFill>
                <a:latin typeface="Segoe UI Semilight" panose="020B0402040204020203" pitchFamily="34" charset="0"/>
                <a:cs typeface="Segoe UI Semilight" panose="020B0402040204020203" pitchFamily="34" charset="0"/>
              </a:rPr>
              <a:t>100,000,000s</a:t>
            </a:r>
            <a:r>
              <a:rPr lang="en-US" sz="1701" dirty="0">
                <a:solidFill>
                  <a:schemeClr val="accent4">
                    <a:lumMod val="40000"/>
                    <a:lumOff val="60000"/>
                  </a:schemeClr>
                </a:solidFill>
                <a:latin typeface="Segoe UI Semilight" panose="020B0402040204020203" pitchFamily="34" charset="0"/>
                <a:cs typeface="Segoe UI Semilight" panose="020B0402040204020203" pitchFamily="34" charset="0"/>
              </a:rPr>
              <a:t> </a:t>
            </a:r>
            <a:r>
              <a:rPr lang="en-US" sz="1701" dirty="0">
                <a:latin typeface="Segoe UI Semilight" panose="020B0402040204020203" pitchFamily="34" charset="0"/>
                <a:cs typeface="Segoe UI Semilight" panose="020B0402040204020203" pitchFamily="34" charset="0"/>
              </a:rPr>
              <a:t>of</a:t>
            </a:r>
            <a:r>
              <a:rPr lang="en-US" sz="1701" dirty="0">
                <a:solidFill>
                  <a:srgbClr val="FFFFFF"/>
                </a:solidFill>
                <a:latin typeface="Segoe UI Semilight" panose="020B0402040204020203" pitchFamily="34" charset="0"/>
                <a:cs typeface="Segoe UI Semilight" panose="020B0402040204020203" pitchFamily="34" charset="0"/>
              </a:rPr>
              <a:t> </a:t>
            </a:r>
            <a:br>
              <a:rPr lang="en-US" sz="1701" dirty="0">
                <a:solidFill>
                  <a:srgbClr val="FFFFFF"/>
                </a:solidFill>
                <a:latin typeface="Segoe UI Semilight" panose="020B0402040204020203" pitchFamily="34" charset="0"/>
                <a:cs typeface="Segoe UI Semilight" panose="020B0402040204020203" pitchFamily="34" charset="0"/>
              </a:rPr>
            </a:br>
            <a:r>
              <a:rPr lang="en-US" sz="1701" dirty="0">
                <a:solidFill>
                  <a:srgbClr val="FFFFFF"/>
                </a:solidFill>
                <a:latin typeface="Segoe UI Semilight" panose="020B0402040204020203" pitchFamily="34" charset="0"/>
                <a:cs typeface="Segoe UI Semilight" panose="020B0402040204020203" pitchFamily="34" charset="0"/>
              </a:rPr>
              <a:t> </a:t>
            </a:r>
            <a:r>
              <a:rPr lang="en-US" sz="1701" dirty="0">
                <a:solidFill>
                  <a:schemeClr val="accent1">
                    <a:lumMod val="50000"/>
                  </a:schemeClr>
                </a:solidFill>
                <a:latin typeface="Segoe UI Semilight" panose="020B0402040204020203" pitchFamily="34" charset="0"/>
                <a:cs typeface="Segoe UI Semilight" panose="020B0402040204020203" pitchFamily="34" charset="0"/>
              </a:rPr>
              <a:t>requests/record</a:t>
            </a:r>
          </a:p>
        </p:txBody>
      </p:sp>
      <p:sp>
        <p:nvSpPr>
          <p:cNvPr id="24" name="TextBox 23"/>
          <p:cNvSpPr txBox="1"/>
          <p:nvPr/>
        </p:nvSpPr>
        <p:spPr>
          <a:xfrm>
            <a:off x="1080117" y="4636632"/>
            <a:ext cx="4357924" cy="615810"/>
          </a:xfrm>
          <a:prstGeom prst="rect">
            <a:avLst/>
          </a:prstGeom>
          <a:noFill/>
        </p:spPr>
        <p:txBody>
          <a:bodyPr wrap="none" rtlCol="0">
            <a:spAutoFit/>
          </a:bodyPr>
          <a:lstStyle/>
          <a:p>
            <a:pPr marL="270005" indent="-270005">
              <a:buFont typeface="Arial" panose="020B0604020202020204" pitchFamily="34" charset="0"/>
              <a:buChar char="•"/>
            </a:pPr>
            <a:r>
              <a:rPr lang="en-US" sz="1701" dirty="0">
                <a:solidFill>
                  <a:srgbClr val="FFFFFF"/>
                </a:solidFill>
                <a:latin typeface="Segoe UI Semilight" panose="020B0402040204020203" pitchFamily="34" charset="0"/>
                <a:cs typeface="Segoe UI Semilight" panose="020B0402040204020203" pitchFamily="34" charset="0"/>
              </a:rPr>
              <a:t> </a:t>
            </a:r>
            <a:r>
              <a:rPr lang="en-US" sz="1701" dirty="0">
                <a:latin typeface="Segoe UI Semilight" panose="020B0402040204020203" pitchFamily="34" charset="0"/>
                <a:cs typeface="Segoe UI Semilight" panose="020B0402040204020203" pitchFamily="34" charset="0"/>
              </a:rPr>
              <a:t>Dial down </a:t>
            </a:r>
            <a:r>
              <a:rPr lang="en-US" sz="1701" dirty="0">
                <a:solidFill>
                  <a:schemeClr val="accent1">
                    <a:lumMod val="50000"/>
                  </a:schemeClr>
                </a:solidFill>
                <a:latin typeface="Segoe UI Semilight" panose="020B0402040204020203" pitchFamily="34" charset="0"/>
                <a:cs typeface="Segoe UI Semilight" panose="020B0402040204020203" pitchFamily="34" charset="0"/>
              </a:rPr>
              <a:t>throughput</a:t>
            </a:r>
            <a:r>
              <a:rPr lang="en-US" sz="1701" dirty="0">
                <a:solidFill>
                  <a:srgbClr val="FFFFFF"/>
                </a:solidFill>
                <a:latin typeface="Segoe UI Semilight" panose="020B0402040204020203" pitchFamily="34" charset="0"/>
                <a:cs typeface="Segoe UI Semilight" panose="020B0402040204020203" pitchFamily="34" charset="0"/>
              </a:rPr>
              <a:t> </a:t>
            </a:r>
            <a:r>
              <a:rPr lang="en-US" sz="1701" dirty="0">
                <a:latin typeface="Segoe UI Semilight" panose="020B0402040204020203" pitchFamily="34" charset="0"/>
                <a:cs typeface="Segoe UI Semilight" panose="020B0402040204020203" pitchFamily="34" charset="0"/>
              </a:rPr>
              <a:t>and provision</a:t>
            </a:r>
            <a:r>
              <a:rPr lang="en-US" sz="1701" dirty="0">
                <a:solidFill>
                  <a:srgbClr val="FFFFFF"/>
                </a:solidFill>
                <a:latin typeface="Segoe UI Semilight" panose="020B0402040204020203" pitchFamily="34" charset="0"/>
                <a:cs typeface="Segoe UI Semilight" panose="020B0402040204020203" pitchFamily="34" charset="0"/>
              </a:rPr>
              <a:t> </a:t>
            </a:r>
            <a:r>
              <a:rPr lang="en-US" sz="1701" dirty="0">
                <a:latin typeface="Segoe UI Semilight" panose="020B0402040204020203" pitchFamily="34" charset="0"/>
                <a:cs typeface="Segoe UI Semilight" panose="020B0402040204020203" pitchFamily="34" charset="0"/>
              </a:rPr>
              <a:t>only</a:t>
            </a:r>
            <a:br>
              <a:rPr lang="en-US" sz="1701" dirty="0">
                <a:latin typeface="Segoe UI Semilight" panose="020B0402040204020203" pitchFamily="34" charset="0"/>
                <a:cs typeface="Segoe UI Semilight" panose="020B0402040204020203" pitchFamily="34" charset="0"/>
              </a:rPr>
            </a:br>
            <a:r>
              <a:rPr lang="en-US" sz="1701" dirty="0">
                <a:latin typeface="Segoe UI Semilight" panose="020B0402040204020203" pitchFamily="34" charset="0"/>
                <a:cs typeface="Segoe UI Semilight" panose="020B0402040204020203" pitchFamily="34" charset="0"/>
              </a:rPr>
              <a:t> what is needed</a:t>
            </a:r>
          </a:p>
        </p:txBody>
      </p:sp>
      <p:sp>
        <p:nvSpPr>
          <p:cNvPr id="8" name="TextBox 7"/>
          <p:cNvSpPr txBox="1"/>
          <p:nvPr/>
        </p:nvSpPr>
        <p:spPr>
          <a:xfrm>
            <a:off x="907313" y="1399625"/>
            <a:ext cx="2522807" cy="441339"/>
          </a:xfrm>
          <a:prstGeom prst="rect">
            <a:avLst/>
          </a:prstGeom>
          <a:noFill/>
        </p:spPr>
        <p:txBody>
          <a:bodyPr wrap="none" rtlCol="0">
            <a:spAutoFit/>
          </a:bodyPr>
          <a:lstStyle/>
          <a:p>
            <a:r>
              <a:rPr lang="en-US" sz="2268" dirty="0">
                <a:solidFill>
                  <a:schemeClr val="tx1">
                    <a:alpha val="46000"/>
                  </a:schemeClr>
                </a:solidFill>
                <a:latin typeface="Segoe UI Semilight" panose="020B0402040204020203" pitchFamily="34" charset="0"/>
                <a:cs typeface="Segoe UI Semilight" panose="020B0402040204020203" pitchFamily="34" charset="0"/>
              </a:rPr>
              <a:t>Global Distribution</a:t>
            </a:r>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1222" y="1546602"/>
            <a:ext cx="342009" cy="207006"/>
          </a:xfrm>
          <a:prstGeom prst="rect">
            <a:avLst/>
          </a:prstGeom>
        </p:spPr>
      </p:pic>
      <p:pic>
        <p:nvPicPr>
          <p:cNvPr id="26" name="Picture 2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656000" y="261408"/>
            <a:ext cx="750464" cy="691219"/>
          </a:xfrm>
          <a:prstGeom prst="rect">
            <a:avLst/>
          </a:prstGeom>
          <a:effectLst>
            <a:outerShdw blurRad="50800" dist="38100" dir="2700000" algn="tl" rotWithShape="0">
              <a:prstClr val="black">
                <a:alpha val="40000"/>
              </a:prstClr>
            </a:outerShdw>
          </a:effectLst>
        </p:spPr>
      </p:pic>
      <p:pic>
        <p:nvPicPr>
          <p:cNvPr id="12" name="Pictur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92727" y="1399717"/>
            <a:ext cx="5238412" cy="3609728"/>
          </a:xfrm>
          <a:prstGeom prst="rect">
            <a:avLst/>
          </a:prstGeom>
        </p:spPr>
      </p:pic>
      <p:sp>
        <p:nvSpPr>
          <p:cNvPr id="19" name="TextBox 18">
            <a:extLst>
              <a:ext uri="{FF2B5EF4-FFF2-40B4-BE49-F238E27FC236}">
                <a16:creationId xmlns:a16="http://schemas.microsoft.com/office/drawing/2014/main" id="{22532030-7BB1-4472-840F-5E52AE53A685}"/>
              </a:ext>
            </a:extLst>
          </p:cNvPr>
          <p:cNvSpPr txBox="1"/>
          <p:nvPr/>
        </p:nvSpPr>
        <p:spPr>
          <a:xfrm>
            <a:off x="501740" y="924515"/>
            <a:ext cx="6941134" cy="354071"/>
          </a:xfrm>
          <a:prstGeom prst="rect">
            <a:avLst/>
          </a:prstGeom>
          <a:noFill/>
        </p:spPr>
        <p:txBody>
          <a:bodyPr wrap="square" rtlCol="0">
            <a:spAutoFit/>
          </a:bodyPr>
          <a:lstStyle/>
          <a:p>
            <a:r>
              <a:rPr lang="en-US" sz="1701" dirty="0">
                <a:solidFill>
                  <a:srgbClr val="0070C0"/>
                </a:solidFill>
                <a:latin typeface="Segoe UI Semilight" panose="020B0402040204020203" pitchFamily="34" charset="0"/>
                <a:cs typeface="Segoe UI Semilight" panose="020B0402040204020203" pitchFamily="34" charset="0"/>
              </a:rPr>
              <a:t>A globally distributed, massively scalable, multi-model database service</a:t>
            </a:r>
          </a:p>
        </p:txBody>
      </p:sp>
    </p:spTree>
    <p:extLst>
      <p:ext uri="{BB962C8B-B14F-4D97-AF65-F5344CB8AC3E}">
        <p14:creationId xmlns:p14="http://schemas.microsoft.com/office/powerpoint/2010/main" val="527318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par>
                                <p:cTn id="9" presetID="10" presetClass="entr" presetSubtype="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par>
                          <p:cTn id="16" fill="hold">
                            <p:stCondLst>
                              <p:cond delay="1000"/>
                            </p:stCondLst>
                            <p:childTnLst>
                              <p:par>
                                <p:cTn id="17" presetID="10" presetClass="entr" presetSubtype="0" fill="hold" grpId="0" nodeType="after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fade">
                                      <p:cBhvr>
                                        <p:cTn id="19" dur="500"/>
                                        <p:tgtEl>
                                          <p:spTgt spid="21"/>
                                        </p:tgtEl>
                                      </p:cBhvr>
                                    </p:animEffect>
                                  </p:childTnLst>
                                </p:cTn>
                              </p:par>
                            </p:childTnLst>
                          </p:cTn>
                        </p:par>
                        <p:par>
                          <p:cTn id="20" fill="hold">
                            <p:stCondLst>
                              <p:cond delay="1500"/>
                            </p:stCondLst>
                            <p:childTnLst>
                              <p:par>
                                <p:cTn id="21" presetID="10" presetClass="entr" presetSubtype="0" fill="hold" grpId="0" nodeType="after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fade">
                                      <p:cBhvr>
                                        <p:cTn id="23" dur="500"/>
                                        <p:tgtEl>
                                          <p:spTgt spid="22"/>
                                        </p:tgtEl>
                                      </p:cBhvr>
                                    </p:animEffect>
                                  </p:childTnLst>
                                </p:cTn>
                              </p:par>
                            </p:childTnLst>
                          </p:cTn>
                        </p:par>
                        <p:par>
                          <p:cTn id="24" fill="hold">
                            <p:stCondLst>
                              <p:cond delay="2000"/>
                            </p:stCondLst>
                            <p:childTnLst>
                              <p:par>
                                <p:cTn id="25" presetID="10" presetClass="entr" presetSubtype="0" fill="hold" grpId="0" nodeType="after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fade">
                                      <p:cBhvr>
                                        <p:cTn id="27" dur="500"/>
                                        <p:tgtEl>
                                          <p:spTgt spid="23"/>
                                        </p:tgtEl>
                                      </p:cBhvr>
                                    </p:animEffect>
                                  </p:childTnLst>
                                </p:cTn>
                              </p:par>
                            </p:childTnLst>
                          </p:cTn>
                        </p:par>
                        <p:par>
                          <p:cTn id="28" fill="hold">
                            <p:stCondLst>
                              <p:cond delay="2500"/>
                            </p:stCondLst>
                            <p:childTnLst>
                              <p:par>
                                <p:cTn id="29" presetID="10" presetClass="entr" presetSubtype="0" fill="hold" grpId="0" nodeType="afterEffect">
                                  <p:stCondLst>
                                    <p:cond delay="0"/>
                                  </p:stCondLst>
                                  <p:childTnLst>
                                    <p:set>
                                      <p:cBhvr>
                                        <p:cTn id="30" dur="1" fill="hold">
                                          <p:stCondLst>
                                            <p:cond delay="0"/>
                                          </p:stCondLst>
                                        </p:cTn>
                                        <p:tgtEl>
                                          <p:spTgt spid="24"/>
                                        </p:tgtEl>
                                        <p:attrNameLst>
                                          <p:attrName>style.visibility</p:attrName>
                                        </p:attrNameLst>
                                      </p:cBhvr>
                                      <p:to>
                                        <p:strVal val="visible"/>
                                      </p:to>
                                    </p:set>
                                    <p:animEffect transition="in" filter="fade">
                                      <p:cBhvr>
                                        <p:cTn id="31"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1" grpId="0"/>
      <p:bldP spid="22" grpId="0"/>
      <p:bldP spid="23" grpId="0"/>
      <p:bldP spid="24"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907313" y="1399625"/>
            <a:ext cx="2522807" cy="441339"/>
          </a:xfrm>
          <a:prstGeom prst="rect">
            <a:avLst/>
          </a:prstGeom>
          <a:noFill/>
        </p:spPr>
        <p:txBody>
          <a:bodyPr wrap="none" rtlCol="0">
            <a:spAutoFit/>
          </a:bodyPr>
          <a:lstStyle/>
          <a:p>
            <a:r>
              <a:rPr lang="en-US" sz="2268" dirty="0">
                <a:solidFill>
                  <a:schemeClr val="bg2">
                    <a:lumMod val="25000"/>
                    <a:alpha val="50000"/>
                  </a:schemeClr>
                </a:solidFill>
                <a:latin typeface="Segoe UI Semilight" panose="020B0402040204020203" pitchFamily="34" charset="0"/>
                <a:cs typeface="Segoe UI Semilight" panose="020B0402040204020203" pitchFamily="34" charset="0"/>
              </a:rPr>
              <a:t>Global Distribution</a:t>
            </a:r>
          </a:p>
        </p:txBody>
      </p:sp>
      <p:sp>
        <p:nvSpPr>
          <p:cNvPr id="16" name="TextBox 15"/>
          <p:cNvSpPr txBox="1"/>
          <p:nvPr/>
        </p:nvSpPr>
        <p:spPr>
          <a:xfrm>
            <a:off x="907314" y="1767213"/>
            <a:ext cx="2177199" cy="441339"/>
          </a:xfrm>
          <a:prstGeom prst="rect">
            <a:avLst/>
          </a:prstGeom>
          <a:noFill/>
        </p:spPr>
        <p:txBody>
          <a:bodyPr wrap="none" rtlCol="0">
            <a:spAutoFit/>
          </a:bodyPr>
          <a:lstStyle/>
          <a:p>
            <a:r>
              <a:rPr lang="en-US" sz="2268" dirty="0">
                <a:solidFill>
                  <a:schemeClr val="bg2">
                    <a:lumMod val="25000"/>
                    <a:alpha val="50000"/>
                  </a:schemeClr>
                </a:solidFill>
                <a:latin typeface="Segoe UI Semilight" panose="020B0402040204020203" pitchFamily="34" charset="0"/>
                <a:cs typeface="Segoe UI Semilight" panose="020B0402040204020203" pitchFamily="34" charset="0"/>
              </a:rPr>
              <a:t>Elastic scale-out</a:t>
            </a:r>
          </a:p>
        </p:txBody>
      </p:sp>
      <p:grpSp>
        <p:nvGrpSpPr>
          <p:cNvPr id="3" name="Group 2"/>
          <p:cNvGrpSpPr/>
          <p:nvPr/>
        </p:nvGrpSpPr>
        <p:grpSpPr>
          <a:xfrm>
            <a:off x="501222" y="2160057"/>
            <a:ext cx="4492787" cy="441339"/>
            <a:chOff x="530352" y="3105491"/>
            <a:chExt cx="4754738" cy="467072"/>
          </a:xfrm>
        </p:grpSpPr>
        <p:sp>
          <p:nvSpPr>
            <p:cNvPr id="21" name="TextBox 20"/>
            <p:cNvSpPr txBox="1"/>
            <p:nvPr/>
          </p:nvSpPr>
          <p:spPr>
            <a:xfrm>
              <a:off x="960120" y="3105491"/>
              <a:ext cx="4324970" cy="467072"/>
            </a:xfrm>
            <a:prstGeom prst="rect">
              <a:avLst/>
            </a:prstGeom>
            <a:noFill/>
          </p:spPr>
          <p:txBody>
            <a:bodyPr wrap="none" rtlCol="0">
              <a:spAutoFit/>
            </a:bodyPr>
            <a:lstStyle/>
            <a:p>
              <a:r>
                <a:rPr lang="en-US" sz="2268" dirty="0">
                  <a:latin typeface="Segoe UI Semilight" panose="020B0402040204020203" pitchFamily="34" charset="0"/>
                  <a:cs typeface="Segoe UI Semilight" panose="020B0402040204020203" pitchFamily="34" charset="0"/>
                </a:rPr>
                <a:t>Guaranteed single-digit latency</a:t>
              </a:r>
            </a:p>
          </p:txBody>
        </p:sp>
        <p:pic>
          <p:nvPicPr>
            <p:cNvPr id="22" name="Picture 2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0352" y="3260666"/>
              <a:ext cx="361950" cy="219075"/>
            </a:xfrm>
            <a:prstGeom prst="rect">
              <a:avLst/>
            </a:prstGeom>
          </p:spPr>
        </p:pic>
      </p:grpSp>
      <p:sp>
        <p:nvSpPr>
          <p:cNvPr id="23" name="TextBox 22"/>
          <p:cNvSpPr txBox="1"/>
          <p:nvPr/>
        </p:nvSpPr>
        <p:spPr>
          <a:xfrm>
            <a:off x="1002143" y="2596288"/>
            <a:ext cx="4965813" cy="383182"/>
          </a:xfrm>
          <a:prstGeom prst="rect">
            <a:avLst/>
          </a:prstGeom>
          <a:noFill/>
        </p:spPr>
        <p:txBody>
          <a:bodyPr wrap="square" rtlCol="0">
            <a:spAutoFit/>
          </a:bodyPr>
          <a:lstStyle/>
          <a:p>
            <a:pPr marL="270005" indent="-270005">
              <a:buFont typeface="Courier New" panose="02070309020205020404" pitchFamily="49" charset="0"/>
              <a:buChar char="o"/>
            </a:pPr>
            <a:r>
              <a:rPr lang="en-US" sz="1701" dirty="0">
                <a:solidFill>
                  <a:srgbClr val="FFFFFF"/>
                </a:solidFill>
                <a:latin typeface="Segoe UI Semilight" panose="020B0402040204020203" pitchFamily="34" charset="0"/>
                <a:cs typeface="Segoe UI Semilight" panose="020B0402040204020203" pitchFamily="34" charset="0"/>
              </a:rPr>
              <a:t> </a:t>
            </a:r>
            <a:r>
              <a:rPr lang="en-US" sz="1890" dirty="0">
                <a:solidFill>
                  <a:schemeClr val="accent2">
                    <a:lumMod val="75000"/>
                  </a:schemeClr>
                </a:solidFill>
                <a:latin typeface="Segoe UI Semilight" panose="020B0402040204020203" pitchFamily="34" charset="0"/>
                <a:cs typeface="Segoe UI Semilight" panose="020B0402040204020203" pitchFamily="34" charset="0"/>
              </a:rPr>
              <a:t>Reads</a:t>
            </a:r>
            <a:r>
              <a:rPr lang="en-US" sz="1890" dirty="0">
                <a:solidFill>
                  <a:schemeClr val="accent4">
                    <a:lumMod val="40000"/>
                    <a:lumOff val="60000"/>
                  </a:schemeClr>
                </a:solidFill>
                <a:latin typeface="Segoe UI Semilight" panose="020B0402040204020203" pitchFamily="34" charset="0"/>
                <a:cs typeface="Segoe UI Semilight" panose="020B0402040204020203" pitchFamily="34" charset="0"/>
              </a:rPr>
              <a:t> </a:t>
            </a:r>
            <a:r>
              <a:rPr lang="en-US" sz="1890" dirty="0">
                <a:latin typeface="Segoe UI Semilight" panose="020B0402040204020203" pitchFamily="34" charset="0"/>
                <a:cs typeface="Segoe UI Semilight" panose="020B0402040204020203" pitchFamily="34" charset="0"/>
              </a:rPr>
              <a:t>and</a:t>
            </a:r>
            <a:r>
              <a:rPr lang="en-US" sz="1890" dirty="0">
                <a:solidFill>
                  <a:schemeClr val="accent4">
                    <a:lumMod val="40000"/>
                    <a:lumOff val="60000"/>
                  </a:schemeClr>
                </a:solidFill>
                <a:latin typeface="Segoe UI Semilight" panose="020B0402040204020203" pitchFamily="34" charset="0"/>
                <a:cs typeface="Segoe UI Semilight" panose="020B0402040204020203" pitchFamily="34" charset="0"/>
              </a:rPr>
              <a:t> </a:t>
            </a:r>
            <a:r>
              <a:rPr lang="en-US" sz="1890" dirty="0">
                <a:solidFill>
                  <a:schemeClr val="accent5">
                    <a:lumMod val="75000"/>
                  </a:schemeClr>
                </a:solidFill>
                <a:latin typeface="Segoe UI Semilight" panose="020B0402040204020203" pitchFamily="34" charset="0"/>
                <a:cs typeface="Segoe UI Semilight" panose="020B0402040204020203" pitchFamily="34" charset="0"/>
              </a:rPr>
              <a:t>writes </a:t>
            </a:r>
            <a:r>
              <a:rPr lang="en-US" sz="1890" dirty="0">
                <a:latin typeface="Segoe UI Semilight" panose="020B0402040204020203" pitchFamily="34" charset="0"/>
                <a:cs typeface="Segoe UI Semilight" panose="020B0402040204020203" pitchFamily="34" charset="0"/>
              </a:rPr>
              <a:t>served from </a:t>
            </a:r>
            <a:r>
              <a:rPr lang="en-US" sz="1890" dirty="0">
                <a:solidFill>
                  <a:schemeClr val="accent3">
                    <a:lumMod val="75000"/>
                  </a:schemeClr>
                </a:solidFill>
                <a:latin typeface="Segoe UI Semilight" panose="020B0402040204020203" pitchFamily="34" charset="0"/>
                <a:cs typeface="Segoe UI Semilight" panose="020B0402040204020203" pitchFamily="34" charset="0"/>
              </a:rPr>
              <a:t>local regions </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1222" y="1546602"/>
            <a:ext cx="342009" cy="207006"/>
          </a:xfrm>
          <a:prstGeom prst="rect">
            <a:avLst/>
          </a:prstGeom>
        </p:spPr>
      </p:pic>
      <p:pic>
        <p:nvPicPr>
          <p:cNvPr id="27" name="Picture 2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1222" y="1918132"/>
            <a:ext cx="342009" cy="207006"/>
          </a:xfrm>
          <a:prstGeom prst="rect">
            <a:avLst/>
          </a:prstGeom>
        </p:spPr>
      </p:pic>
      <p:pic>
        <p:nvPicPr>
          <p:cNvPr id="24" name="Picture 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656000" y="261408"/>
            <a:ext cx="750464" cy="691219"/>
          </a:xfrm>
          <a:prstGeom prst="rect">
            <a:avLst/>
          </a:prstGeom>
          <a:effectLst>
            <a:outerShdw blurRad="50800" dist="38100" dir="2700000" algn="tl" rotWithShape="0">
              <a:prstClr val="black">
                <a:alpha val="40000"/>
              </a:prstClr>
            </a:outerShdw>
          </a:effectLst>
        </p:spPr>
      </p:pic>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95161" y="1304679"/>
            <a:ext cx="5140939" cy="2708174"/>
          </a:xfrm>
          <a:prstGeom prst="rect">
            <a:avLst/>
          </a:prstGeom>
        </p:spPr>
      </p:pic>
      <p:pic>
        <p:nvPicPr>
          <p:cNvPr id="5" name="Picture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50220" y="4330263"/>
            <a:ext cx="5340205" cy="1924612"/>
          </a:xfrm>
          <a:prstGeom prst="rect">
            <a:avLst/>
          </a:prstGeom>
          <a:effectLst>
            <a:outerShdw blurRad="50800" dist="38100" dir="2700000" algn="tl" rotWithShape="0">
              <a:prstClr val="black">
                <a:alpha val="40000"/>
              </a:prstClr>
            </a:outerShdw>
          </a:effectLst>
        </p:spPr>
      </p:pic>
      <p:sp>
        <p:nvSpPr>
          <p:cNvPr id="30" name="TextBox 29"/>
          <p:cNvSpPr txBox="1"/>
          <p:nvPr/>
        </p:nvSpPr>
        <p:spPr>
          <a:xfrm>
            <a:off x="998027" y="2999502"/>
            <a:ext cx="5268595" cy="383182"/>
          </a:xfrm>
          <a:prstGeom prst="rect">
            <a:avLst/>
          </a:prstGeom>
          <a:noFill/>
        </p:spPr>
        <p:txBody>
          <a:bodyPr wrap="square" rtlCol="0">
            <a:spAutoFit/>
          </a:bodyPr>
          <a:lstStyle/>
          <a:p>
            <a:pPr marL="270005" indent="-270005">
              <a:buFont typeface="Courier New" panose="02070309020205020404" pitchFamily="49" charset="0"/>
              <a:buChar char="o"/>
            </a:pPr>
            <a:r>
              <a:rPr lang="en-US" sz="1701" dirty="0">
                <a:solidFill>
                  <a:srgbClr val="FFFFFF"/>
                </a:solidFill>
                <a:latin typeface="Segoe UI Semilight" panose="020B0402040204020203" pitchFamily="34" charset="0"/>
                <a:cs typeface="Segoe UI Semilight" panose="020B0402040204020203" pitchFamily="34" charset="0"/>
              </a:rPr>
              <a:t> </a:t>
            </a:r>
            <a:r>
              <a:rPr lang="en-US" sz="1890" dirty="0">
                <a:latin typeface="Segoe UI Semilight" panose="020B0402040204020203" pitchFamily="34" charset="0"/>
                <a:cs typeface="Segoe UI Semilight" panose="020B0402040204020203" pitchFamily="34" charset="0"/>
              </a:rPr>
              <a:t>Guaranteed</a:t>
            </a:r>
            <a:r>
              <a:rPr lang="en-US" sz="1890" dirty="0">
                <a:solidFill>
                  <a:schemeClr val="accent4">
                    <a:lumMod val="40000"/>
                    <a:lumOff val="60000"/>
                  </a:schemeClr>
                </a:solidFill>
                <a:latin typeface="Segoe UI Semilight" panose="020B0402040204020203" pitchFamily="34" charset="0"/>
                <a:cs typeface="Segoe UI Semilight" panose="020B0402040204020203" pitchFamily="34" charset="0"/>
              </a:rPr>
              <a:t> </a:t>
            </a:r>
            <a:r>
              <a:rPr lang="en-US" sz="1890" dirty="0">
                <a:solidFill>
                  <a:srgbClr val="7030A0"/>
                </a:solidFill>
                <a:latin typeface="Segoe UI Semilight" panose="020B0402040204020203" pitchFamily="34" charset="0"/>
                <a:cs typeface="Segoe UI Semilight" panose="020B0402040204020203" pitchFamily="34" charset="0"/>
              </a:rPr>
              <a:t>millisecond latency worldwide </a:t>
            </a:r>
          </a:p>
        </p:txBody>
      </p:sp>
      <p:sp>
        <p:nvSpPr>
          <p:cNvPr id="31" name="TextBox 30"/>
          <p:cNvSpPr txBox="1"/>
          <p:nvPr/>
        </p:nvSpPr>
        <p:spPr>
          <a:xfrm>
            <a:off x="991116" y="3379534"/>
            <a:ext cx="5192911" cy="383182"/>
          </a:xfrm>
          <a:prstGeom prst="rect">
            <a:avLst/>
          </a:prstGeom>
          <a:noFill/>
        </p:spPr>
        <p:txBody>
          <a:bodyPr wrap="square" rtlCol="0">
            <a:spAutoFit/>
          </a:bodyPr>
          <a:lstStyle/>
          <a:p>
            <a:pPr marL="270005" indent="-270005">
              <a:buFont typeface="Courier New" panose="02070309020205020404" pitchFamily="49" charset="0"/>
              <a:buChar char="o"/>
            </a:pPr>
            <a:r>
              <a:rPr lang="en-US" sz="1701" dirty="0">
                <a:solidFill>
                  <a:srgbClr val="FFFFFF"/>
                </a:solidFill>
                <a:latin typeface="Segoe UI Semilight" panose="020B0402040204020203" pitchFamily="34" charset="0"/>
                <a:cs typeface="Segoe UI Semilight" panose="020B0402040204020203" pitchFamily="34" charset="0"/>
              </a:rPr>
              <a:t> </a:t>
            </a:r>
            <a:r>
              <a:rPr lang="en-US" sz="1890" dirty="0">
                <a:latin typeface="Segoe UI Semilight" panose="020B0402040204020203" pitchFamily="34" charset="0"/>
                <a:cs typeface="Segoe UI Semilight" panose="020B0402040204020203" pitchFamily="34" charset="0"/>
              </a:rPr>
              <a:t>Write</a:t>
            </a:r>
            <a:r>
              <a:rPr lang="en-US" sz="1890" dirty="0">
                <a:solidFill>
                  <a:schemeClr val="accent4">
                    <a:lumMod val="40000"/>
                    <a:lumOff val="60000"/>
                  </a:schemeClr>
                </a:solidFill>
                <a:latin typeface="Segoe UI Semilight" panose="020B0402040204020203" pitchFamily="34" charset="0"/>
                <a:cs typeface="Segoe UI Semilight" panose="020B0402040204020203" pitchFamily="34" charset="0"/>
              </a:rPr>
              <a:t> </a:t>
            </a:r>
            <a:r>
              <a:rPr lang="en-US" sz="1890" dirty="0">
                <a:solidFill>
                  <a:srgbClr val="7030A0"/>
                </a:solidFill>
                <a:latin typeface="Segoe UI Semilight" panose="020B0402040204020203" pitchFamily="34" charset="0"/>
                <a:cs typeface="Segoe UI Semilight" panose="020B0402040204020203" pitchFamily="34" charset="0"/>
              </a:rPr>
              <a:t>optimized, latch-free </a:t>
            </a:r>
            <a:r>
              <a:rPr lang="en-US" sz="1890" dirty="0">
                <a:latin typeface="Segoe UI Semilight" panose="020B0402040204020203" pitchFamily="34" charset="0"/>
                <a:cs typeface="Segoe UI Semilight" panose="020B0402040204020203" pitchFamily="34" charset="0"/>
              </a:rPr>
              <a:t>database engine </a:t>
            </a:r>
          </a:p>
        </p:txBody>
      </p:sp>
      <p:sp>
        <p:nvSpPr>
          <p:cNvPr id="32" name="TextBox 31"/>
          <p:cNvSpPr txBox="1"/>
          <p:nvPr/>
        </p:nvSpPr>
        <p:spPr>
          <a:xfrm>
            <a:off x="998028" y="3816860"/>
            <a:ext cx="4848076" cy="383182"/>
          </a:xfrm>
          <a:prstGeom prst="rect">
            <a:avLst/>
          </a:prstGeom>
          <a:noFill/>
        </p:spPr>
        <p:txBody>
          <a:bodyPr wrap="square" rtlCol="0">
            <a:spAutoFit/>
          </a:bodyPr>
          <a:lstStyle/>
          <a:p>
            <a:pPr marL="270005" indent="-270005">
              <a:buFont typeface="Courier New" panose="02070309020205020404" pitchFamily="49" charset="0"/>
              <a:buChar char="o"/>
            </a:pPr>
            <a:r>
              <a:rPr lang="en-US" sz="1701" dirty="0">
                <a:solidFill>
                  <a:srgbClr val="00B050"/>
                </a:solidFill>
                <a:latin typeface="Segoe UI Semilight" panose="020B0402040204020203" pitchFamily="34" charset="0"/>
                <a:cs typeface="Segoe UI Semilight" panose="020B0402040204020203" pitchFamily="34" charset="0"/>
              </a:rPr>
              <a:t> </a:t>
            </a:r>
            <a:r>
              <a:rPr lang="en-US" sz="1890" dirty="0">
                <a:solidFill>
                  <a:srgbClr val="00B050"/>
                </a:solidFill>
                <a:latin typeface="Segoe UI Semilight" panose="020B0402040204020203" pitchFamily="34" charset="0"/>
                <a:cs typeface="Segoe UI Semilight" panose="020B0402040204020203" pitchFamily="34" charset="0"/>
              </a:rPr>
              <a:t>Automatically indexed SSD storage </a:t>
            </a:r>
          </a:p>
        </p:txBody>
      </p:sp>
      <p:sp>
        <p:nvSpPr>
          <p:cNvPr id="33" name="TextBox 32"/>
          <p:cNvSpPr txBox="1"/>
          <p:nvPr/>
        </p:nvSpPr>
        <p:spPr>
          <a:xfrm>
            <a:off x="1065322" y="4424902"/>
            <a:ext cx="6341142" cy="615810"/>
          </a:xfrm>
          <a:prstGeom prst="rect">
            <a:avLst/>
          </a:prstGeom>
          <a:noFill/>
        </p:spPr>
        <p:txBody>
          <a:bodyPr wrap="square" rtlCol="0">
            <a:spAutoFit/>
          </a:bodyPr>
          <a:lstStyle/>
          <a:p>
            <a:pPr marL="270005" indent="-270005">
              <a:buFont typeface="Arial" panose="020B0604020202020204" pitchFamily="34" charset="0"/>
              <a:buChar char="•"/>
            </a:pPr>
            <a:r>
              <a:rPr lang="en-US" sz="1701" dirty="0">
                <a:solidFill>
                  <a:srgbClr val="002060"/>
                </a:solidFill>
                <a:latin typeface="Segoe UI Semilight" panose="020B0402040204020203" pitchFamily="34" charset="0"/>
                <a:cs typeface="Segoe UI Semilight" panose="020B0402040204020203" pitchFamily="34" charset="0"/>
              </a:rPr>
              <a:t>Synchronous</a:t>
            </a:r>
            <a:r>
              <a:rPr lang="en-US" sz="1701" dirty="0">
                <a:solidFill>
                  <a:srgbClr val="FFFFFF"/>
                </a:solidFill>
                <a:latin typeface="Segoe UI Semilight" panose="020B0402040204020203" pitchFamily="34" charset="0"/>
                <a:cs typeface="Segoe UI Semilight" panose="020B0402040204020203" pitchFamily="34" charset="0"/>
              </a:rPr>
              <a:t> </a:t>
            </a:r>
            <a:r>
              <a:rPr lang="en-US" sz="1701" dirty="0">
                <a:latin typeface="Segoe UI Semilight" panose="020B0402040204020203" pitchFamily="34" charset="0"/>
                <a:cs typeface="Segoe UI Semilight" panose="020B0402040204020203" pitchFamily="34" charset="0"/>
              </a:rPr>
              <a:t>and</a:t>
            </a:r>
            <a:r>
              <a:rPr lang="en-US" sz="1701" dirty="0">
                <a:solidFill>
                  <a:srgbClr val="FFFFFF"/>
                </a:solidFill>
                <a:latin typeface="Segoe UI Semilight" panose="020B0402040204020203" pitchFamily="34" charset="0"/>
                <a:cs typeface="Segoe UI Semilight" panose="020B0402040204020203" pitchFamily="34" charset="0"/>
              </a:rPr>
              <a:t> </a:t>
            </a:r>
            <a:r>
              <a:rPr lang="en-US" sz="1701" dirty="0">
                <a:solidFill>
                  <a:srgbClr val="002060"/>
                </a:solidFill>
                <a:latin typeface="Segoe UI Semilight" panose="020B0402040204020203" pitchFamily="34" charset="0"/>
                <a:cs typeface="Segoe UI Semilight" panose="020B0402040204020203" pitchFamily="34" charset="0"/>
              </a:rPr>
              <a:t>automatic indexing </a:t>
            </a:r>
            <a:r>
              <a:rPr lang="en-US" sz="1701" dirty="0">
                <a:latin typeface="Segoe UI Semilight" panose="020B0402040204020203" pitchFamily="34" charset="0"/>
                <a:cs typeface="Segoe UI Semilight" panose="020B0402040204020203" pitchFamily="34" charset="0"/>
              </a:rPr>
              <a:t>at sustained </a:t>
            </a:r>
            <a:r>
              <a:rPr lang="en-US" sz="1701" dirty="0">
                <a:solidFill>
                  <a:srgbClr val="002060"/>
                </a:solidFill>
                <a:latin typeface="Segoe UI Semilight" panose="020B0402040204020203" pitchFamily="34" charset="0"/>
                <a:cs typeface="Segoe UI Semilight" panose="020B0402040204020203" pitchFamily="34" charset="0"/>
              </a:rPr>
              <a:t>ingestion rates </a:t>
            </a:r>
            <a:endParaRPr lang="en-US" sz="1890" dirty="0">
              <a:solidFill>
                <a:srgbClr val="002060"/>
              </a:solidFill>
              <a:latin typeface="Segoe UI Semilight" panose="020B0402040204020203" pitchFamily="34" charset="0"/>
              <a:cs typeface="Segoe UI Semilight" panose="020B0402040204020203" pitchFamily="34" charset="0"/>
            </a:endParaRPr>
          </a:p>
        </p:txBody>
      </p:sp>
      <p:sp>
        <p:nvSpPr>
          <p:cNvPr id="25" name="TextBox 24">
            <a:extLst>
              <a:ext uri="{FF2B5EF4-FFF2-40B4-BE49-F238E27FC236}">
                <a16:creationId xmlns:a16="http://schemas.microsoft.com/office/drawing/2014/main" id="{729E7DDE-6377-4FD5-915E-49741D119E96}"/>
              </a:ext>
            </a:extLst>
          </p:cNvPr>
          <p:cNvSpPr txBox="1"/>
          <p:nvPr/>
        </p:nvSpPr>
        <p:spPr>
          <a:xfrm>
            <a:off x="310362" y="261408"/>
            <a:ext cx="4290918" cy="732188"/>
          </a:xfrm>
          <a:prstGeom prst="rect">
            <a:avLst/>
          </a:prstGeom>
          <a:noFill/>
        </p:spPr>
        <p:txBody>
          <a:bodyPr wrap="none" rtlCol="0">
            <a:spAutoFit/>
          </a:bodyPr>
          <a:lstStyle/>
          <a:p>
            <a:r>
              <a:rPr lang="en-US" sz="4158" dirty="0">
                <a:latin typeface="Segoe UI Semilight" panose="020B0402040204020203" pitchFamily="34" charset="0"/>
                <a:cs typeface="Segoe UI Semilight" panose="020B0402040204020203" pitchFamily="34" charset="0"/>
              </a:rPr>
              <a:t>Azure Cosmos DB</a:t>
            </a:r>
          </a:p>
        </p:txBody>
      </p:sp>
      <p:sp>
        <p:nvSpPr>
          <p:cNvPr id="26" name="TextBox 25">
            <a:extLst>
              <a:ext uri="{FF2B5EF4-FFF2-40B4-BE49-F238E27FC236}">
                <a16:creationId xmlns:a16="http://schemas.microsoft.com/office/drawing/2014/main" id="{D110F496-5B90-438F-9CE5-BBC00684860C}"/>
              </a:ext>
            </a:extLst>
          </p:cNvPr>
          <p:cNvSpPr txBox="1"/>
          <p:nvPr/>
        </p:nvSpPr>
        <p:spPr>
          <a:xfrm>
            <a:off x="333097" y="899082"/>
            <a:ext cx="8310288" cy="412292"/>
          </a:xfrm>
          <a:prstGeom prst="rect">
            <a:avLst/>
          </a:prstGeom>
          <a:noFill/>
        </p:spPr>
        <p:txBody>
          <a:bodyPr wrap="none" rtlCol="0">
            <a:spAutoFit/>
          </a:bodyPr>
          <a:lstStyle/>
          <a:p>
            <a:r>
              <a:rPr lang="en-US" sz="2079" dirty="0">
                <a:solidFill>
                  <a:srgbClr val="00B0F0"/>
                </a:solidFill>
                <a:latin typeface="Segoe UI Semilight" panose="020B0402040204020203" pitchFamily="34" charset="0"/>
                <a:cs typeface="Segoe UI Semilight" panose="020B0402040204020203" pitchFamily="34" charset="0"/>
              </a:rPr>
              <a:t>A globally distributed, massively scalable, multi-model database service</a:t>
            </a:r>
          </a:p>
        </p:txBody>
      </p:sp>
    </p:spTree>
    <p:extLst>
      <p:ext uri="{BB962C8B-B14F-4D97-AF65-F5344CB8AC3E}">
        <p14:creationId xmlns:p14="http://schemas.microsoft.com/office/powerpoint/2010/main" val="2255468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par>
                                <p:cTn id="13" presetID="10" presetClass="entr" presetSubtype="0" fill="hold" nodeType="with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childTnLst>
                          </p:cTn>
                        </p:par>
                        <p:par>
                          <p:cTn id="16" fill="hold">
                            <p:stCondLst>
                              <p:cond delay="1000"/>
                            </p:stCondLst>
                            <p:childTnLst>
                              <p:par>
                                <p:cTn id="17" presetID="10" presetClass="entr" presetSubtype="0" fill="hold" grpId="0" nodeType="afterEffect">
                                  <p:stCondLst>
                                    <p:cond delay="0"/>
                                  </p:stCondLst>
                                  <p:childTnLst>
                                    <p:set>
                                      <p:cBhvr>
                                        <p:cTn id="18" dur="1" fill="hold">
                                          <p:stCondLst>
                                            <p:cond delay="0"/>
                                          </p:stCondLst>
                                        </p:cTn>
                                        <p:tgtEl>
                                          <p:spTgt spid="30"/>
                                        </p:tgtEl>
                                        <p:attrNameLst>
                                          <p:attrName>style.visibility</p:attrName>
                                        </p:attrNameLst>
                                      </p:cBhvr>
                                      <p:to>
                                        <p:strVal val="visible"/>
                                      </p:to>
                                    </p:set>
                                    <p:animEffect transition="in" filter="fade">
                                      <p:cBhvr>
                                        <p:cTn id="19" dur="500"/>
                                        <p:tgtEl>
                                          <p:spTgt spid="30"/>
                                        </p:tgtEl>
                                      </p:cBhvr>
                                    </p:animEffect>
                                  </p:childTnLst>
                                </p:cTn>
                              </p:par>
                            </p:childTnLst>
                          </p:cTn>
                        </p:par>
                        <p:par>
                          <p:cTn id="20" fill="hold">
                            <p:stCondLst>
                              <p:cond delay="1500"/>
                            </p:stCondLst>
                            <p:childTnLst>
                              <p:par>
                                <p:cTn id="21" presetID="10" presetClass="entr" presetSubtype="0" fill="hold" grpId="0" nodeType="afterEffect">
                                  <p:stCondLst>
                                    <p:cond delay="0"/>
                                  </p:stCondLst>
                                  <p:childTnLst>
                                    <p:set>
                                      <p:cBhvr>
                                        <p:cTn id="22" dur="1" fill="hold">
                                          <p:stCondLst>
                                            <p:cond delay="0"/>
                                          </p:stCondLst>
                                        </p:cTn>
                                        <p:tgtEl>
                                          <p:spTgt spid="31"/>
                                        </p:tgtEl>
                                        <p:attrNameLst>
                                          <p:attrName>style.visibility</p:attrName>
                                        </p:attrNameLst>
                                      </p:cBhvr>
                                      <p:to>
                                        <p:strVal val="visible"/>
                                      </p:to>
                                    </p:set>
                                    <p:animEffect transition="in" filter="fade">
                                      <p:cBhvr>
                                        <p:cTn id="23" dur="500"/>
                                        <p:tgtEl>
                                          <p:spTgt spid="31"/>
                                        </p:tgtEl>
                                      </p:cBhvr>
                                    </p:animEffect>
                                  </p:childTnLst>
                                </p:cTn>
                              </p:par>
                            </p:childTnLst>
                          </p:cTn>
                        </p:par>
                        <p:par>
                          <p:cTn id="24" fill="hold">
                            <p:stCondLst>
                              <p:cond delay="2000"/>
                            </p:stCondLst>
                            <p:childTnLst>
                              <p:par>
                                <p:cTn id="25" presetID="53" presetClass="entr" presetSubtype="16" fill="hold" grpId="0" nodeType="afterEffect">
                                  <p:stCondLst>
                                    <p:cond delay="0"/>
                                  </p:stCondLst>
                                  <p:childTnLst>
                                    <p:set>
                                      <p:cBhvr>
                                        <p:cTn id="26" dur="1" fill="hold">
                                          <p:stCondLst>
                                            <p:cond delay="0"/>
                                          </p:stCondLst>
                                        </p:cTn>
                                        <p:tgtEl>
                                          <p:spTgt spid="32"/>
                                        </p:tgtEl>
                                        <p:attrNameLst>
                                          <p:attrName>style.visibility</p:attrName>
                                        </p:attrNameLst>
                                      </p:cBhvr>
                                      <p:to>
                                        <p:strVal val="visible"/>
                                      </p:to>
                                    </p:set>
                                    <p:anim calcmode="lin" valueType="num">
                                      <p:cBhvr>
                                        <p:cTn id="27" dur="500" fill="hold"/>
                                        <p:tgtEl>
                                          <p:spTgt spid="32"/>
                                        </p:tgtEl>
                                        <p:attrNameLst>
                                          <p:attrName>ppt_w</p:attrName>
                                        </p:attrNameLst>
                                      </p:cBhvr>
                                      <p:tavLst>
                                        <p:tav tm="0">
                                          <p:val>
                                            <p:fltVal val="0"/>
                                          </p:val>
                                        </p:tav>
                                        <p:tav tm="100000">
                                          <p:val>
                                            <p:strVal val="#ppt_w"/>
                                          </p:val>
                                        </p:tav>
                                      </p:tavLst>
                                    </p:anim>
                                    <p:anim calcmode="lin" valueType="num">
                                      <p:cBhvr>
                                        <p:cTn id="28" dur="500" fill="hold"/>
                                        <p:tgtEl>
                                          <p:spTgt spid="32"/>
                                        </p:tgtEl>
                                        <p:attrNameLst>
                                          <p:attrName>ppt_h</p:attrName>
                                        </p:attrNameLst>
                                      </p:cBhvr>
                                      <p:tavLst>
                                        <p:tav tm="0">
                                          <p:val>
                                            <p:fltVal val="0"/>
                                          </p:val>
                                        </p:tav>
                                        <p:tav tm="100000">
                                          <p:val>
                                            <p:strVal val="#ppt_h"/>
                                          </p:val>
                                        </p:tav>
                                      </p:tavLst>
                                    </p:anim>
                                    <p:animEffect transition="in" filter="fade">
                                      <p:cBhvr>
                                        <p:cTn id="29" dur="500"/>
                                        <p:tgtEl>
                                          <p:spTgt spid="32"/>
                                        </p:tgtEl>
                                      </p:cBhvr>
                                    </p:animEffect>
                                  </p:childTnLst>
                                </p:cTn>
                              </p:par>
                            </p:childTnLst>
                          </p:cTn>
                        </p:par>
                        <p:par>
                          <p:cTn id="30" fill="hold">
                            <p:stCondLst>
                              <p:cond delay="2500"/>
                            </p:stCondLst>
                            <p:childTnLst>
                              <p:par>
                                <p:cTn id="31" presetID="10" presetClass="entr" presetSubtype="0" fill="hold" grpId="0" nodeType="afterEffect">
                                  <p:stCondLst>
                                    <p:cond delay="0"/>
                                  </p:stCondLst>
                                  <p:childTnLst>
                                    <p:set>
                                      <p:cBhvr>
                                        <p:cTn id="32" dur="1" fill="hold">
                                          <p:stCondLst>
                                            <p:cond delay="0"/>
                                          </p:stCondLst>
                                        </p:cTn>
                                        <p:tgtEl>
                                          <p:spTgt spid="33"/>
                                        </p:tgtEl>
                                        <p:attrNameLst>
                                          <p:attrName>style.visibility</p:attrName>
                                        </p:attrNameLst>
                                      </p:cBhvr>
                                      <p:to>
                                        <p:strVal val="visible"/>
                                      </p:to>
                                    </p:set>
                                    <p:animEffect transition="in" filter="fade">
                                      <p:cBhvr>
                                        <p:cTn id="33" dur="500"/>
                                        <p:tgtEl>
                                          <p:spTgt spid="33"/>
                                        </p:tgtEl>
                                      </p:cBhvr>
                                    </p:animEffect>
                                  </p:childTnLst>
                                </p:cTn>
                              </p:par>
                              <p:par>
                                <p:cTn id="34" presetID="10" presetClass="entr" presetSubtype="0" fill="hold" nodeType="withEffect">
                                  <p:stCondLst>
                                    <p:cond delay="0"/>
                                  </p:stCondLst>
                                  <p:childTnLst>
                                    <p:set>
                                      <p:cBhvr>
                                        <p:cTn id="35" dur="1" fill="hold">
                                          <p:stCondLst>
                                            <p:cond delay="0"/>
                                          </p:stCondLst>
                                        </p:cTn>
                                        <p:tgtEl>
                                          <p:spTgt spid="5"/>
                                        </p:tgtEl>
                                        <p:attrNameLst>
                                          <p:attrName>style.visibility</p:attrName>
                                        </p:attrNameLst>
                                      </p:cBhvr>
                                      <p:to>
                                        <p:strVal val="visible"/>
                                      </p:to>
                                    </p:set>
                                    <p:animEffect transition="in" filter="fade">
                                      <p:cBhvr>
                                        <p:cTn id="3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30" grpId="0"/>
      <p:bldP spid="31" grpId="0"/>
      <p:bldP spid="32" grpId="0"/>
      <p:bldP spid="33"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5069331" y="2627391"/>
            <a:ext cx="6293973" cy="3721871"/>
          </a:xfrm>
          <a:prstGeom prst="rect">
            <a:avLst/>
          </a:prstGeom>
          <a:solidFill>
            <a:srgbClr val="353535">
              <a:alpha val="70000"/>
            </a:srgbClr>
          </a:solidFill>
          <a:ln w="31750">
            <a:solidFill>
              <a:srgbClr val="DEAE2C"/>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701"/>
          </a:p>
        </p:txBody>
      </p:sp>
      <p:sp>
        <p:nvSpPr>
          <p:cNvPr id="15" name="TextBox 14"/>
          <p:cNvSpPr txBox="1"/>
          <p:nvPr/>
        </p:nvSpPr>
        <p:spPr>
          <a:xfrm>
            <a:off x="333097" y="899082"/>
            <a:ext cx="8310288" cy="412292"/>
          </a:xfrm>
          <a:prstGeom prst="rect">
            <a:avLst/>
          </a:prstGeom>
          <a:noFill/>
        </p:spPr>
        <p:txBody>
          <a:bodyPr wrap="none" rtlCol="0">
            <a:spAutoFit/>
          </a:bodyPr>
          <a:lstStyle/>
          <a:p>
            <a:r>
              <a:rPr lang="en-US" sz="2079" dirty="0">
                <a:solidFill>
                  <a:schemeClr val="accent4">
                    <a:lumMod val="40000"/>
                    <a:lumOff val="60000"/>
                  </a:schemeClr>
                </a:solidFill>
                <a:latin typeface="Segoe UI Semilight" panose="020B0402040204020203" pitchFamily="34" charset="0"/>
                <a:cs typeface="Segoe UI Semilight" panose="020B0402040204020203" pitchFamily="34" charset="0"/>
              </a:rPr>
              <a:t>A globally distributed, massively scalable, multi-model database service</a:t>
            </a:r>
          </a:p>
        </p:txBody>
      </p:sp>
      <p:sp>
        <p:nvSpPr>
          <p:cNvPr id="8" name="TextBox 7"/>
          <p:cNvSpPr txBox="1"/>
          <p:nvPr/>
        </p:nvSpPr>
        <p:spPr>
          <a:xfrm>
            <a:off x="907313" y="1399625"/>
            <a:ext cx="2522807" cy="441339"/>
          </a:xfrm>
          <a:prstGeom prst="rect">
            <a:avLst/>
          </a:prstGeom>
          <a:noFill/>
        </p:spPr>
        <p:txBody>
          <a:bodyPr wrap="none" rtlCol="0">
            <a:spAutoFit/>
          </a:bodyPr>
          <a:lstStyle/>
          <a:p>
            <a:r>
              <a:rPr lang="en-US" sz="2268" dirty="0">
                <a:solidFill>
                  <a:schemeClr val="tx1">
                    <a:alpha val="46000"/>
                  </a:schemeClr>
                </a:solidFill>
                <a:latin typeface="Segoe UI Semilight" panose="020B0402040204020203" pitchFamily="34" charset="0"/>
                <a:cs typeface="Segoe UI Semilight" panose="020B0402040204020203" pitchFamily="34" charset="0"/>
              </a:rPr>
              <a:t>Global Distribution</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1222" y="1546602"/>
            <a:ext cx="342009" cy="207006"/>
          </a:xfrm>
          <a:prstGeom prst="rect">
            <a:avLst/>
          </a:prstGeom>
        </p:spPr>
      </p:pic>
      <p:pic>
        <p:nvPicPr>
          <p:cNvPr id="26" name="Picture 2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56000" y="261408"/>
            <a:ext cx="750464" cy="691219"/>
          </a:xfrm>
          <a:prstGeom prst="rect">
            <a:avLst/>
          </a:prstGeom>
          <a:effectLst>
            <a:outerShdw blurRad="50800" dist="38100" dir="2700000" algn="tl" rotWithShape="0">
              <a:prstClr val="black">
                <a:alpha val="40000"/>
              </a:prstClr>
            </a:outerShdw>
          </a:effectLst>
        </p:spPr>
      </p:pic>
      <p:pic>
        <p:nvPicPr>
          <p:cNvPr id="25" name="Picture 2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86597" y="2627391"/>
            <a:ext cx="2999781" cy="3524495"/>
          </a:xfrm>
          <a:prstGeom prst="rect">
            <a:avLst/>
          </a:prstGeom>
        </p:spPr>
      </p:pic>
      <p:sp>
        <p:nvSpPr>
          <p:cNvPr id="27" name="TextBox 26"/>
          <p:cNvSpPr txBox="1"/>
          <p:nvPr/>
        </p:nvSpPr>
        <p:spPr>
          <a:xfrm>
            <a:off x="907314" y="1805809"/>
            <a:ext cx="2177199" cy="441339"/>
          </a:xfrm>
          <a:prstGeom prst="rect">
            <a:avLst/>
          </a:prstGeom>
          <a:noFill/>
        </p:spPr>
        <p:txBody>
          <a:bodyPr wrap="none" rtlCol="0">
            <a:spAutoFit/>
          </a:bodyPr>
          <a:lstStyle/>
          <a:p>
            <a:r>
              <a:rPr lang="en-US" sz="2268" dirty="0">
                <a:solidFill>
                  <a:schemeClr val="tx1">
                    <a:alpha val="46000"/>
                  </a:schemeClr>
                </a:solidFill>
                <a:latin typeface="Segoe UI Semilight" panose="020B0402040204020203" pitchFamily="34" charset="0"/>
                <a:cs typeface="Segoe UI Semilight" panose="020B0402040204020203" pitchFamily="34" charset="0"/>
              </a:rPr>
              <a:t>Elastic scale-out</a:t>
            </a:r>
          </a:p>
        </p:txBody>
      </p:sp>
      <p:pic>
        <p:nvPicPr>
          <p:cNvPr id="28" name="Picture 2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1222" y="1952693"/>
            <a:ext cx="342009" cy="207006"/>
          </a:xfrm>
          <a:prstGeom prst="rect">
            <a:avLst/>
          </a:prstGeom>
        </p:spPr>
      </p:pic>
      <p:grpSp>
        <p:nvGrpSpPr>
          <p:cNvPr id="4" name="Group 3"/>
          <p:cNvGrpSpPr/>
          <p:nvPr/>
        </p:nvGrpSpPr>
        <p:grpSpPr>
          <a:xfrm>
            <a:off x="995466" y="2135011"/>
            <a:ext cx="7955045" cy="499496"/>
            <a:chOff x="1053413" y="2259495"/>
            <a:chExt cx="8418861" cy="528620"/>
          </a:xfrm>
        </p:grpSpPr>
        <p:sp>
          <p:nvSpPr>
            <p:cNvPr id="29" name="TextBox 28"/>
            <p:cNvSpPr txBox="1"/>
            <p:nvPr/>
          </p:nvSpPr>
          <p:spPr>
            <a:xfrm>
              <a:off x="1509540" y="2259495"/>
              <a:ext cx="7962734" cy="528620"/>
            </a:xfrm>
            <a:prstGeom prst="rect">
              <a:avLst/>
            </a:prstGeom>
            <a:noFill/>
          </p:spPr>
          <p:txBody>
            <a:bodyPr wrap="none" rtlCol="0">
              <a:spAutoFit/>
            </a:bodyPr>
            <a:lstStyle/>
            <a:p>
              <a:r>
                <a:rPr lang="en-US" sz="2646" dirty="0">
                  <a:latin typeface="Segoe UI Semilight" panose="020B0402040204020203" pitchFamily="34" charset="0"/>
                  <a:cs typeface="Segoe UI Semilight" panose="020B0402040204020203" pitchFamily="34" charset="0"/>
                </a:rPr>
                <a:t>What are Azure Cosmos DB - RUs (Request Units)?</a:t>
              </a:r>
            </a:p>
          </p:txBody>
        </p:sp>
        <p:pic>
          <p:nvPicPr>
            <p:cNvPr id="24" name="Picture 2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53413" y="2446302"/>
              <a:ext cx="361950" cy="219075"/>
            </a:xfrm>
            <a:prstGeom prst="rect">
              <a:avLst/>
            </a:prstGeom>
          </p:spPr>
        </p:pic>
      </p:grpSp>
      <p:sp>
        <p:nvSpPr>
          <p:cNvPr id="39" name="TextBox 38"/>
          <p:cNvSpPr txBox="1"/>
          <p:nvPr/>
        </p:nvSpPr>
        <p:spPr>
          <a:xfrm>
            <a:off x="4815175" y="2695909"/>
            <a:ext cx="6007944" cy="441339"/>
          </a:xfrm>
          <a:prstGeom prst="rect">
            <a:avLst/>
          </a:prstGeom>
          <a:noFill/>
        </p:spPr>
        <p:txBody>
          <a:bodyPr wrap="square" rtlCol="0">
            <a:spAutoFit/>
          </a:bodyPr>
          <a:lstStyle/>
          <a:p>
            <a:pPr marL="324006" indent="-324006">
              <a:buFont typeface="Courier New" panose="02070309020205020404" pitchFamily="49" charset="0"/>
              <a:buChar char="o"/>
            </a:pPr>
            <a:r>
              <a:rPr lang="en-US" sz="2268" dirty="0">
                <a:solidFill>
                  <a:srgbClr val="FFFFFF"/>
                </a:solidFill>
                <a:latin typeface="Segoe UI Semilight" panose="020B0402040204020203" pitchFamily="34" charset="0"/>
                <a:cs typeface="Segoe UI Semilight" panose="020B0402040204020203" pitchFamily="34" charset="0"/>
              </a:rPr>
              <a:t> </a:t>
            </a:r>
            <a:r>
              <a:rPr lang="en-US" sz="2268" dirty="0">
                <a:solidFill>
                  <a:schemeClr val="accent4">
                    <a:lumMod val="40000"/>
                    <a:lumOff val="60000"/>
                  </a:schemeClr>
                </a:solidFill>
                <a:latin typeface="Segoe UI Semilight" panose="020B0402040204020203" pitchFamily="34" charset="0"/>
                <a:cs typeface="Segoe UI Semilight" panose="020B0402040204020203" pitchFamily="34" charset="0"/>
              </a:rPr>
              <a:t>RUs</a:t>
            </a:r>
            <a:r>
              <a:rPr lang="en-US" sz="2268" dirty="0">
                <a:solidFill>
                  <a:srgbClr val="FFFFFF"/>
                </a:solidFill>
                <a:latin typeface="Segoe UI Semilight" panose="020B0402040204020203" pitchFamily="34" charset="0"/>
                <a:cs typeface="Segoe UI Semilight" panose="020B0402040204020203" pitchFamily="34" charset="0"/>
              </a:rPr>
              <a:t> (</a:t>
            </a:r>
            <a:r>
              <a:rPr lang="en-US" sz="2268" dirty="0">
                <a:solidFill>
                  <a:schemeClr val="accent4">
                    <a:lumMod val="40000"/>
                    <a:lumOff val="60000"/>
                  </a:schemeClr>
                </a:solidFill>
                <a:latin typeface="Segoe UI Semilight" panose="020B0402040204020203" pitchFamily="34" charset="0"/>
                <a:cs typeface="Segoe UI Semilight" panose="020B0402040204020203" pitchFamily="34" charset="0"/>
              </a:rPr>
              <a:t>Request Units</a:t>
            </a:r>
            <a:r>
              <a:rPr lang="en-US" sz="2268" dirty="0">
                <a:solidFill>
                  <a:srgbClr val="FFFFFF"/>
                </a:solidFill>
                <a:latin typeface="Segoe UI Semilight" panose="020B0402040204020203" pitchFamily="34" charset="0"/>
                <a:cs typeface="Segoe UI Semilight" panose="020B0402040204020203" pitchFamily="34" charset="0"/>
              </a:rPr>
              <a:t>) are </a:t>
            </a:r>
            <a:r>
              <a:rPr lang="en-US" sz="2268" dirty="0">
                <a:solidFill>
                  <a:schemeClr val="accent4">
                    <a:lumMod val="40000"/>
                    <a:lumOff val="60000"/>
                  </a:schemeClr>
                </a:solidFill>
                <a:latin typeface="Segoe UI Semilight" panose="020B0402040204020203" pitchFamily="34" charset="0"/>
                <a:cs typeface="Segoe UI Semilight" panose="020B0402040204020203" pitchFamily="34" charset="0"/>
              </a:rPr>
              <a:t>rate base currency</a:t>
            </a:r>
          </a:p>
        </p:txBody>
      </p:sp>
      <p:sp>
        <p:nvSpPr>
          <p:cNvPr id="40" name="TextBox 39"/>
          <p:cNvSpPr txBox="1"/>
          <p:nvPr/>
        </p:nvSpPr>
        <p:spPr>
          <a:xfrm>
            <a:off x="4840706" y="3266955"/>
            <a:ext cx="5739879" cy="790345"/>
          </a:xfrm>
          <a:prstGeom prst="rect">
            <a:avLst/>
          </a:prstGeom>
          <a:noFill/>
        </p:spPr>
        <p:txBody>
          <a:bodyPr wrap="square" rtlCol="0">
            <a:spAutoFit/>
          </a:bodyPr>
          <a:lstStyle/>
          <a:p>
            <a:pPr marL="324006" indent="-324006">
              <a:buFont typeface="Courier New" panose="02070309020205020404" pitchFamily="49" charset="0"/>
              <a:buChar char="o"/>
            </a:pPr>
            <a:r>
              <a:rPr lang="en-US" sz="2268" dirty="0">
                <a:solidFill>
                  <a:srgbClr val="FFFFFF"/>
                </a:solidFill>
                <a:latin typeface="Segoe UI Semilight" panose="020B0402040204020203" pitchFamily="34" charset="0"/>
                <a:cs typeface="Segoe UI Semilight" panose="020B0402040204020203" pitchFamily="34" charset="0"/>
              </a:rPr>
              <a:t> </a:t>
            </a:r>
            <a:r>
              <a:rPr lang="en-US" sz="2268" dirty="0">
                <a:solidFill>
                  <a:schemeClr val="accent4">
                    <a:lumMod val="40000"/>
                    <a:lumOff val="60000"/>
                  </a:schemeClr>
                </a:solidFill>
                <a:latin typeface="Segoe UI Semilight" panose="020B0402040204020203" pitchFamily="34" charset="0"/>
                <a:cs typeface="Segoe UI Semilight" panose="020B0402040204020203" pitchFamily="34" charset="0"/>
              </a:rPr>
              <a:t>Normalized</a:t>
            </a:r>
            <a:r>
              <a:rPr lang="en-US" sz="2268" dirty="0">
                <a:solidFill>
                  <a:srgbClr val="FFFFFF"/>
                </a:solidFill>
                <a:latin typeface="Segoe UI Semilight" panose="020B0402040204020203" pitchFamily="34" charset="0"/>
                <a:cs typeface="Segoe UI Semilight" panose="020B0402040204020203" pitchFamily="34" charset="0"/>
              </a:rPr>
              <a:t> number representing </a:t>
            </a:r>
            <a:br>
              <a:rPr lang="en-US" sz="2268" dirty="0">
                <a:solidFill>
                  <a:srgbClr val="FFFFFF"/>
                </a:solidFill>
                <a:latin typeface="Segoe UI Semilight" panose="020B0402040204020203" pitchFamily="34" charset="0"/>
                <a:cs typeface="Segoe UI Semilight" panose="020B0402040204020203" pitchFamily="34" charset="0"/>
              </a:rPr>
            </a:br>
            <a:r>
              <a:rPr lang="en-US" sz="2268" dirty="0">
                <a:solidFill>
                  <a:srgbClr val="FFFFFF"/>
                </a:solidFill>
                <a:latin typeface="Segoe UI Semilight" panose="020B0402040204020203" pitchFamily="34" charset="0"/>
                <a:cs typeface="Segoe UI Semilight" panose="020B0402040204020203" pitchFamily="34" charset="0"/>
              </a:rPr>
              <a:t> amount of </a:t>
            </a:r>
            <a:r>
              <a:rPr lang="en-US" sz="2268" dirty="0">
                <a:solidFill>
                  <a:schemeClr val="accent4">
                    <a:lumMod val="40000"/>
                    <a:lumOff val="60000"/>
                  </a:schemeClr>
                </a:solidFill>
                <a:latin typeface="Segoe UI Semilight" panose="020B0402040204020203" pitchFamily="34" charset="0"/>
                <a:cs typeface="Segoe UI Semilight" panose="020B0402040204020203" pitchFamily="34" charset="0"/>
              </a:rPr>
              <a:t>CPU</a:t>
            </a:r>
            <a:r>
              <a:rPr lang="en-US" sz="2268" dirty="0">
                <a:solidFill>
                  <a:srgbClr val="FFFFFF"/>
                </a:solidFill>
                <a:latin typeface="Segoe UI Semilight" panose="020B0402040204020203" pitchFamily="34" charset="0"/>
                <a:cs typeface="Segoe UI Semilight" panose="020B0402040204020203" pitchFamily="34" charset="0"/>
              </a:rPr>
              <a:t>/</a:t>
            </a:r>
            <a:r>
              <a:rPr lang="en-US" sz="2268" dirty="0">
                <a:solidFill>
                  <a:schemeClr val="accent4">
                    <a:lumMod val="40000"/>
                    <a:lumOff val="60000"/>
                  </a:schemeClr>
                </a:solidFill>
                <a:latin typeface="Segoe UI Semilight" panose="020B0402040204020203" pitchFamily="34" charset="0"/>
                <a:cs typeface="Segoe UI Semilight" panose="020B0402040204020203" pitchFamily="34" charset="0"/>
              </a:rPr>
              <a:t>Memory</a:t>
            </a:r>
            <a:r>
              <a:rPr lang="en-US" sz="2268" dirty="0">
                <a:solidFill>
                  <a:srgbClr val="FFFFFF"/>
                </a:solidFill>
                <a:latin typeface="Segoe UI Semilight" panose="020B0402040204020203" pitchFamily="34" charset="0"/>
                <a:cs typeface="Segoe UI Semilight" panose="020B0402040204020203" pitchFamily="34" charset="0"/>
              </a:rPr>
              <a:t>/</a:t>
            </a:r>
            <a:r>
              <a:rPr lang="en-US" sz="2268" dirty="0">
                <a:solidFill>
                  <a:schemeClr val="accent4">
                    <a:lumMod val="40000"/>
                    <a:lumOff val="60000"/>
                  </a:schemeClr>
                </a:solidFill>
                <a:latin typeface="Segoe UI Semilight" panose="020B0402040204020203" pitchFamily="34" charset="0"/>
                <a:cs typeface="Segoe UI Semilight" panose="020B0402040204020203" pitchFamily="34" charset="0"/>
              </a:rPr>
              <a:t>IO Operations</a:t>
            </a:r>
            <a:r>
              <a:rPr lang="en-US" sz="2268" dirty="0">
                <a:solidFill>
                  <a:srgbClr val="FFFFFF"/>
                </a:solidFill>
                <a:latin typeface="Segoe UI Semilight" panose="020B0402040204020203" pitchFamily="34" charset="0"/>
                <a:cs typeface="Segoe UI Semilight" panose="020B0402040204020203" pitchFamily="34" charset="0"/>
              </a:rPr>
              <a:t> </a:t>
            </a:r>
          </a:p>
        </p:txBody>
      </p:sp>
      <p:sp>
        <p:nvSpPr>
          <p:cNvPr id="45" name="TextBox 44"/>
          <p:cNvSpPr txBox="1"/>
          <p:nvPr/>
        </p:nvSpPr>
        <p:spPr>
          <a:xfrm>
            <a:off x="4812699" y="4155195"/>
            <a:ext cx="6187171" cy="441339"/>
          </a:xfrm>
          <a:prstGeom prst="rect">
            <a:avLst/>
          </a:prstGeom>
          <a:noFill/>
        </p:spPr>
        <p:txBody>
          <a:bodyPr wrap="square" rtlCol="0">
            <a:spAutoFit/>
          </a:bodyPr>
          <a:lstStyle/>
          <a:p>
            <a:pPr marL="324006" indent="-324006">
              <a:buFont typeface="Courier New" panose="02070309020205020404" pitchFamily="49" charset="0"/>
              <a:buChar char="o"/>
            </a:pPr>
            <a:r>
              <a:rPr lang="en-US" sz="2268" dirty="0">
                <a:solidFill>
                  <a:srgbClr val="FFFFFF"/>
                </a:solidFill>
                <a:latin typeface="Segoe UI Semilight" panose="020B0402040204020203" pitchFamily="34" charset="0"/>
                <a:cs typeface="Segoe UI Semilight" panose="020B0402040204020203" pitchFamily="34" charset="0"/>
              </a:rPr>
              <a:t> </a:t>
            </a:r>
            <a:r>
              <a:rPr lang="en-US" sz="2268" dirty="0">
                <a:solidFill>
                  <a:schemeClr val="accent4">
                    <a:lumMod val="40000"/>
                    <a:lumOff val="60000"/>
                  </a:schemeClr>
                </a:solidFill>
                <a:latin typeface="Segoe UI Semilight" panose="020B0402040204020203" pitchFamily="34" charset="0"/>
                <a:cs typeface="Segoe UI Semilight" panose="020B0402040204020203" pitchFamily="34" charset="0"/>
              </a:rPr>
              <a:t>Reserved compute </a:t>
            </a:r>
            <a:r>
              <a:rPr lang="en-US" sz="2268" dirty="0">
                <a:solidFill>
                  <a:srgbClr val="FFFFFF"/>
                </a:solidFill>
                <a:latin typeface="Segoe UI Semilight" panose="020B0402040204020203" pitchFamily="34" charset="0"/>
                <a:cs typeface="Segoe UI Semilight" panose="020B0402040204020203" pitchFamily="34" charset="0"/>
              </a:rPr>
              <a:t>for </a:t>
            </a:r>
            <a:r>
              <a:rPr lang="en-US" sz="2268" dirty="0">
                <a:solidFill>
                  <a:schemeClr val="accent4">
                    <a:lumMod val="40000"/>
                    <a:lumOff val="60000"/>
                  </a:schemeClr>
                </a:solidFill>
                <a:latin typeface="Segoe UI Semilight" panose="020B0402040204020203" pitchFamily="34" charset="0"/>
                <a:cs typeface="Segoe UI Semilight" panose="020B0402040204020203" pitchFamily="34" charset="0"/>
              </a:rPr>
              <a:t>processing</a:t>
            </a:r>
            <a:r>
              <a:rPr lang="en-US" sz="2268" dirty="0">
                <a:solidFill>
                  <a:srgbClr val="FFFFFF"/>
                </a:solidFill>
                <a:latin typeface="Segoe UI Semilight" panose="020B0402040204020203" pitchFamily="34" charset="0"/>
                <a:cs typeface="Segoe UI Semilight" panose="020B0402040204020203" pitchFamily="34" charset="0"/>
              </a:rPr>
              <a:t> operations</a:t>
            </a:r>
          </a:p>
        </p:txBody>
      </p:sp>
      <p:sp>
        <p:nvSpPr>
          <p:cNvPr id="46" name="TextBox 45"/>
          <p:cNvSpPr txBox="1"/>
          <p:nvPr/>
        </p:nvSpPr>
        <p:spPr>
          <a:xfrm>
            <a:off x="4752217" y="2695753"/>
            <a:ext cx="5008615" cy="499496"/>
          </a:xfrm>
          <a:prstGeom prst="rect">
            <a:avLst/>
          </a:prstGeom>
          <a:noFill/>
        </p:spPr>
        <p:txBody>
          <a:bodyPr wrap="none" rtlCol="0">
            <a:spAutoFit/>
          </a:bodyPr>
          <a:lstStyle/>
          <a:p>
            <a:pPr marL="432008" indent="-432008">
              <a:buFont typeface="Courier New" panose="02070309020205020404" pitchFamily="49" charset="0"/>
              <a:buChar char="o"/>
            </a:pPr>
            <a:r>
              <a:rPr lang="en-US" sz="2646" dirty="0">
                <a:solidFill>
                  <a:srgbClr val="FFFFFF"/>
                </a:solidFill>
                <a:latin typeface="Segoe UI Semilight" panose="020B0402040204020203" pitchFamily="34" charset="0"/>
                <a:cs typeface="Segoe UI Semilight" panose="020B0402040204020203" pitchFamily="34" charset="0"/>
              </a:rPr>
              <a:t>Request Units are </a:t>
            </a:r>
            <a:r>
              <a:rPr lang="en-US" sz="2646" dirty="0">
                <a:solidFill>
                  <a:schemeClr val="accent4">
                    <a:lumMod val="40000"/>
                    <a:lumOff val="60000"/>
                  </a:schemeClr>
                </a:solidFill>
                <a:latin typeface="Segoe UI Semilight" panose="020B0402040204020203" pitchFamily="34" charset="0"/>
                <a:cs typeface="Segoe UI Semilight" panose="020B0402040204020203" pitchFamily="34" charset="0"/>
              </a:rPr>
              <a:t>per seconds</a:t>
            </a:r>
          </a:p>
        </p:txBody>
      </p:sp>
      <p:sp>
        <p:nvSpPr>
          <p:cNvPr id="48" name="TextBox 47"/>
          <p:cNvSpPr txBox="1"/>
          <p:nvPr/>
        </p:nvSpPr>
        <p:spPr>
          <a:xfrm>
            <a:off x="4752217" y="3266008"/>
            <a:ext cx="5308184" cy="499496"/>
          </a:xfrm>
          <a:prstGeom prst="rect">
            <a:avLst/>
          </a:prstGeom>
          <a:noFill/>
        </p:spPr>
        <p:txBody>
          <a:bodyPr wrap="none" rtlCol="0">
            <a:spAutoFit/>
          </a:bodyPr>
          <a:lstStyle/>
          <a:p>
            <a:pPr marL="432008" indent="-432008">
              <a:buFont typeface="Courier New" panose="02070309020205020404" pitchFamily="49" charset="0"/>
              <a:buChar char="o"/>
            </a:pPr>
            <a:r>
              <a:rPr lang="en-US" sz="2646" dirty="0">
                <a:solidFill>
                  <a:srgbClr val="FFFFFF"/>
                </a:solidFill>
                <a:latin typeface="Segoe UI Semilight" panose="020B0402040204020203" pitchFamily="34" charset="0"/>
                <a:cs typeface="Segoe UI Semilight" panose="020B0402040204020203" pitchFamily="34" charset="0"/>
              </a:rPr>
              <a:t>You reserve in </a:t>
            </a:r>
            <a:r>
              <a:rPr lang="en-US" sz="2646" dirty="0">
                <a:solidFill>
                  <a:schemeClr val="accent4">
                    <a:lumMod val="40000"/>
                    <a:lumOff val="60000"/>
                  </a:schemeClr>
                </a:solidFill>
                <a:latin typeface="Segoe UI Semilight" panose="020B0402040204020203" pitchFamily="34" charset="0"/>
                <a:cs typeface="Segoe UI Semilight" panose="020B0402040204020203" pitchFamily="34" charset="0"/>
              </a:rPr>
              <a:t>increments</a:t>
            </a:r>
            <a:r>
              <a:rPr lang="en-US" sz="2646" dirty="0">
                <a:solidFill>
                  <a:srgbClr val="FFFFFF"/>
                </a:solidFill>
                <a:latin typeface="Segoe UI Semilight" panose="020B0402040204020203" pitchFamily="34" charset="0"/>
                <a:cs typeface="Segoe UI Semilight" panose="020B0402040204020203" pitchFamily="34" charset="0"/>
              </a:rPr>
              <a:t> of </a:t>
            </a:r>
            <a:r>
              <a:rPr lang="en-US" sz="2646" dirty="0">
                <a:solidFill>
                  <a:schemeClr val="accent4">
                    <a:lumMod val="40000"/>
                    <a:lumOff val="60000"/>
                  </a:schemeClr>
                </a:solidFill>
                <a:latin typeface="Segoe UI Semilight" panose="020B0402040204020203" pitchFamily="34" charset="0"/>
                <a:cs typeface="Segoe UI Semilight" panose="020B0402040204020203" pitchFamily="34" charset="0"/>
              </a:rPr>
              <a:t>100</a:t>
            </a:r>
          </a:p>
        </p:txBody>
      </p:sp>
      <p:sp>
        <p:nvSpPr>
          <p:cNvPr id="49" name="TextBox 48"/>
          <p:cNvSpPr txBox="1"/>
          <p:nvPr/>
        </p:nvSpPr>
        <p:spPr>
          <a:xfrm>
            <a:off x="4752217" y="3776997"/>
            <a:ext cx="6182590" cy="499496"/>
          </a:xfrm>
          <a:prstGeom prst="rect">
            <a:avLst/>
          </a:prstGeom>
          <a:noFill/>
        </p:spPr>
        <p:txBody>
          <a:bodyPr wrap="none" rtlCol="0">
            <a:spAutoFit/>
          </a:bodyPr>
          <a:lstStyle/>
          <a:p>
            <a:pPr marL="432008" indent="-432008">
              <a:buFont typeface="Courier New" panose="02070309020205020404" pitchFamily="49" charset="0"/>
              <a:buChar char="o"/>
            </a:pPr>
            <a:r>
              <a:rPr lang="en-US" sz="2646" dirty="0">
                <a:solidFill>
                  <a:srgbClr val="FFFFFF"/>
                </a:solidFill>
                <a:latin typeface="Segoe UI Semilight" panose="020B0402040204020203" pitchFamily="34" charset="0"/>
                <a:cs typeface="Segoe UI Semilight" panose="020B0402040204020203" pitchFamily="34" charset="0"/>
              </a:rPr>
              <a:t>Minimum of </a:t>
            </a:r>
            <a:r>
              <a:rPr lang="en-US" sz="2646" dirty="0">
                <a:solidFill>
                  <a:schemeClr val="accent4">
                    <a:lumMod val="40000"/>
                    <a:lumOff val="60000"/>
                  </a:schemeClr>
                </a:solidFill>
                <a:latin typeface="Segoe UI Semilight" panose="020B0402040204020203" pitchFamily="34" charset="0"/>
                <a:cs typeface="Segoe UI Semilight" panose="020B0402040204020203" pitchFamily="34" charset="0"/>
              </a:rPr>
              <a:t>400</a:t>
            </a:r>
            <a:r>
              <a:rPr lang="en-US" sz="2646" dirty="0">
                <a:solidFill>
                  <a:srgbClr val="FFFFFF"/>
                </a:solidFill>
                <a:latin typeface="Segoe UI Semilight" panose="020B0402040204020203" pitchFamily="34" charset="0"/>
                <a:cs typeface="Segoe UI Semilight" panose="020B0402040204020203" pitchFamily="34" charset="0"/>
              </a:rPr>
              <a:t> for Fixed DB of 10 GB</a:t>
            </a:r>
          </a:p>
        </p:txBody>
      </p:sp>
      <p:sp>
        <p:nvSpPr>
          <p:cNvPr id="50" name="TextBox 49"/>
          <p:cNvSpPr txBox="1"/>
          <p:nvPr/>
        </p:nvSpPr>
        <p:spPr>
          <a:xfrm>
            <a:off x="4752217" y="4270703"/>
            <a:ext cx="6685997" cy="499496"/>
          </a:xfrm>
          <a:prstGeom prst="rect">
            <a:avLst/>
          </a:prstGeom>
          <a:noFill/>
        </p:spPr>
        <p:txBody>
          <a:bodyPr wrap="none" rtlCol="0">
            <a:spAutoFit/>
          </a:bodyPr>
          <a:lstStyle/>
          <a:p>
            <a:pPr marL="432008" indent="-432008">
              <a:buFont typeface="Courier New" panose="02070309020205020404" pitchFamily="49" charset="0"/>
              <a:buChar char="o"/>
            </a:pPr>
            <a:r>
              <a:rPr lang="en-US" sz="2646" dirty="0">
                <a:solidFill>
                  <a:srgbClr val="FFFFFF"/>
                </a:solidFill>
                <a:latin typeface="Segoe UI Semilight" panose="020B0402040204020203" pitchFamily="34" charset="0"/>
                <a:cs typeface="Segoe UI Semilight" panose="020B0402040204020203" pitchFamily="34" charset="0"/>
              </a:rPr>
              <a:t>Minimum of </a:t>
            </a:r>
            <a:r>
              <a:rPr lang="en-US" sz="2646" dirty="0">
                <a:solidFill>
                  <a:schemeClr val="accent4">
                    <a:lumMod val="40000"/>
                    <a:lumOff val="60000"/>
                  </a:schemeClr>
                </a:solidFill>
                <a:latin typeface="Segoe UI Semilight" panose="020B0402040204020203" pitchFamily="34" charset="0"/>
                <a:cs typeface="Segoe UI Semilight" panose="020B0402040204020203" pitchFamily="34" charset="0"/>
              </a:rPr>
              <a:t>1000</a:t>
            </a:r>
            <a:r>
              <a:rPr lang="en-US" sz="2646" dirty="0">
                <a:solidFill>
                  <a:srgbClr val="FFFFFF"/>
                </a:solidFill>
                <a:latin typeface="Segoe UI Semilight" panose="020B0402040204020203" pitchFamily="34" charset="0"/>
                <a:cs typeface="Segoe UI Semilight" panose="020B0402040204020203" pitchFamily="34" charset="0"/>
              </a:rPr>
              <a:t> for Unlimited databases</a:t>
            </a:r>
          </a:p>
        </p:txBody>
      </p:sp>
      <p:pic>
        <p:nvPicPr>
          <p:cNvPr id="51" name="Picture 5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12870" y="2617906"/>
            <a:ext cx="3482734" cy="3563376"/>
          </a:xfrm>
          <a:prstGeom prst="rect">
            <a:avLst/>
          </a:prstGeom>
        </p:spPr>
      </p:pic>
      <p:sp>
        <p:nvSpPr>
          <p:cNvPr id="23" name="TextBox 22">
            <a:extLst>
              <a:ext uri="{FF2B5EF4-FFF2-40B4-BE49-F238E27FC236}">
                <a16:creationId xmlns:a16="http://schemas.microsoft.com/office/drawing/2014/main" id="{028675BD-EDF6-4C1C-81E4-D113ACA784C6}"/>
              </a:ext>
            </a:extLst>
          </p:cNvPr>
          <p:cNvSpPr txBox="1"/>
          <p:nvPr/>
        </p:nvSpPr>
        <p:spPr>
          <a:xfrm>
            <a:off x="310362" y="261408"/>
            <a:ext cx="4290918" cy="732188"/>
          </a:xfrm>
          <a:prstGeom prst="rect">
            <a:avLst/>
          </a:prstGeom>
          <a:noFill/>
        </p:spPr>
        <p:txBody>
          <a:bodyPr wrap="none" rtlCol="0">
            <a:spAutoFit/>
          </a:bodyPr>
          <a:lstStyle/>
          <a:p>
            <a:r>
              <a:rPr lang="en-US" sz="4158" dirty="0">
                <a:latin typeface="Segoe UI Semilight" panose="020B0402040204020203" pitchFamily="34" charset="0"/>
                <a:cs typeface="Segoe UI Semilight" panose="020B0402040204020203" pitchFamily="34" charset="0"/>
              </a:rPr>
              <a:t>Azure Cosmos DB</a:t>
            </a:r>
          </a:p>
        </p:txBody>
      </p:sp>
    </p:spTree>
    <p:extLst>
      <p:ext uri="{BB962C8B-B14F-4D97-AF65-F5344CB8AC3E}">
        <p14:creationId xmlns:p14="http://schemas.microsoft.com/office/powerpoint/2010/main" val="3105697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500"/>
                                        <p:tgtEl>
                                          <p:spTgt spid="25"/>
                                        </p:tgtEl>
                                      </p:cBhvr>
                                    </p:animEffect>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39"/>
                                        </p:tgtEl>
                                        <p:attrNameLst>
                                          <p:attrName>style.visibility</p:attrName>
                                        </p:attrNameLst>
                                      </p:cBhvr>
                                      <p:to>
                                        <p:strVal val="visible"/>
                                      </p:to>
                                    </p:set>
                                    <p:animEffect transition="in" filter="fade">
                                      <p:cBhvr>
                                        <p:cTn id="16" dur="500"/>
                                        <p:tgtEl>
                                          <p:spTgt spid="39"/>
                                        </p:tgtEl>
                                      </p:cBhvr>
                                    </p:animEffect>
                                  </p:childTnLst>
                                </p:cTn>
                              </p:par>
                            </p:childTnLst>
                          </p:cTn>
                        </p:par>
                        <p:par>
                          <p:cTn id="17" fill="hold">
                            <p:stCondLst>
                              <p:cond delay="1500"/>
                            </p:stCondLst>
                            <p:childTnLst>
                              <p:par>
                                <p:cTn id="18" presetID="10" presetClass="entr" presetSubtype="0" fill="hold" grpId="0" nodeType="afterEffect">
                                  <p:stCondLst>
                                    <p:cond delay="0"/>
                                  </p:stCondLst>
                                  <p:childTnLst>
                                    <p:set>
                                      <p:cBhvr>
                                        <p:cTn id="19" dur="1" fill="hold">
                                          <p:stCondLst>
                                            <p:cond delay="0"/>
                                          </p:stCondLst>
                                        </p:cTn>
                                        <p:tgtEl>
                                          <p:spTgt spid="40"/>
                                        </p:tgtEl>
                                        <p:attrNameLst>
                                          <p:attrName>style.visibility</p:attrName>
                                        </p:attrNameLst>
                                      </p:cBhvr>
                                      <p:to>
                                        <p:strVal val="visible"/>
                                      </p:to>
                                    </p:set>
                                    <p:animEffect transition="in" filter="fade">
                                      <p:cBhvr>
                                        <p:cTn id="20" dur="500"/>
                                        <p:tgtEl>
                                          <p:spTgt spid="40"/>
                                        </p:tgtEl>
                                      </p:cBhvr>
                                    </p:animEffect>
                                  </p:childTnLst>
                                </p:cTn>
                              </p:par>
                            </p:childTnLst>
                          </p:cTn>
                        </p:par>
                        <p:par>
                          <p:cTn id="21" fill="hold">
                            <p:stCondLst>
                              <p:cond delay="2000"/>
                            </p:stCondLst>
                            <p:childTnLst>
                              <p:par>
                                <p:cTn id="22" presetID="10" presetClass="entr" presetSubtype="0" fill="hold" grpId="0" nodeType="afterEffect">
                                  <p:stCondLst>
                                    <p:cond delay="0"/>
                                  </p:stCondLst>
                                  <p:childTnLst>
                                    <p:set>
                                      <p:cBhvr>
                                        <p:cTn id="23" dur="1" fill="hold">
                                          <p:stCondLst>
                                            <p:cond delay="0"/>
                                          </p:stCondLst>
                                        </p:cTn>
                                        <p:tgtEl>
                                          <p:spTgt spid="45"/>
                                        </p:tgtEl>
                                        <p:attrNameLst>
                                          <p:attrName>style.visibility</p:attrName>
                                        </p:attrNameLst>
                                      </p:cBhvr>
                                      <p:to>
                                        <p:strVal val="visible"/>
                                      </p:to>
                                    </p:set>
                                    <p:animEffect transition="in" filter="fade">
                                      <p:cBhvr>
                                        <p:cTn id="24" dur="500"/>
                                        <p:tgtEl>
                                          <p:spTgt spid="45"/>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51"/>
                                        </p:tgtEl>
                                        <p:attrNameLst>
                                          <p:attrName>style.visibility</p:attrName>
                                        </p:attrNameLst>
                                      </p:cBhvr>
                                      <p:to>
                                        <p:strVal val="visible"/>
                                      </p:to>
                                    </p:set>
                                    <p:animEffect transition="in" filter="fade">
                                      <p:cBhvr>
                                        <p:cTn id="29" dur="1000"/>
                                        <p:tgtEl>
                                          <p:spTgt spid="51"/>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xit" presetSubtype="0" fill="hold" grpId="1" nodeType="clickEffect">
                                  <p:stCondLst>
                                    <p:cond delay="0"/>
                                  </p:stCondLst>
                                  <p:childTnLst>
                                    <p:animEffect transition="out" filter="fade">
                                      <p:cBhvr>
                                        <p:cTn id="33" dur="500"/>
                                        <p:tgtEl>
                                          <p:spTgt spid="39"/>
                                        </p:tgtEl>
                                      </p:cBhvr>
                                    </p:animEffect>
                                    <p:set>
                                      <p:cBhvr>
                                        <p:cTn id="34" dur="1" fill="hold">
                                          <p:stCondLst>
                                            <p:cond delay="499"/>
                                          </p:stCondLst>
                                        </p:cTn>
                                        <p:tgtEl>
                                          <p:spTgt spid="39"/>
                                        </p:tgtEl>
                                        <p:attrNameLst>
                                          <p:attrName>style.visibility</p:attrName>
                                        </p:attrNameLst>
                                      </p:cBhvr>
                                      <p:to>
                                        <p:strVal val="hidden"/>
                                      </p:to>
                                    </p:set>
                                  </p:childTnLst>
                                </p:cTn>
                              </p:par>
                              <p:par>
                                <p:cTn id="35" presetID="10" presetClass="exit" presetSubtype="0" fill="hold" grpId="1" nodeType="withEffect">
                                  <p:stCondLst>
                                    <p:cond delay="0"/>
                                  </p:stCondLst>
                                  <p:childTnLst>
                                    <p:animEffect transition="out" filter="fade">
                                      <p:cBhvr>
                                        <p:cTn id="36" dur="500"/>
                                        <p:tgtEl>
                                          <p:spTgt spid="40"/>
                                        </p:tgtEl>
                                      </p:cBhvr>
                                    </p:animEffect>
                                    <p:set>
                                      <p:cBhvr>
                                        <p:cTn id="37" dur="1" fill="hold">
                                          <p:stCondLst>
                                            <p:cond delay="499"/>
                                          </p:stCondLst>
                                        </p:cTn>
                                        <p:tgtEl>
                                          <p:spTgt spid="40"/>
                                        </p:tgtEl>
                                        <p:attrNameLst>
                                          <p:attrName>style.visibility</p:attrName>
                                        </p:attrNameLst>
                                      </p:cBhvr>
                                      <p:to>
                                        <p:strVal val="hidden"/>
                                      </p:to>
                                    </p:set>
                                  </p:childTnLst>
                                </p:cTn>
                              </p:par>
                              <p:par>
                                <p:cTn id="38" presetID="10" presetClass="exit" presetSubtype="0" fill="hold" grpId="1" nodeType="withEffect">
                                  <p:stCondLst>
                                    <p:cond delay="0"/>
                                  </p:stCondLst>
                                  <p:childTnLst>
                                    <p:animEffect transition="out" filter="fade">
                                      <p:cBhvr>
                                        <p:cTn id="39" dur="500"/>
                                        <p:tgtEl>
                                          <p:spTgt spid="45"/>
                                        </p:tgtEl>
                                      </p:cBhvr>
                                    </p:animEffect>
                                    <p:set>
                                      <p:cBhvr>
                                        <p:cTn id="40" dur="1" fill="hold">
                                          <p:stCondLst>
                                            <p:cond delay="499"/>
                                          </p:stCondLst>
                                        </p:cTn>
                                        <p:tgtEl>
                                          <p:spTgt spid="45"/>
                                        </p:tgtEl>
                                        <p:attrNameLst>
                                          <p:attrName>style.visibility</p:attrName>
                                        </p:attrNameLst>
                                      </p:cBhvr>
                                      <p:to>
                                        <p:strVal val="hidden"/>
                                      </p:to>
                                    </p:set>
                                  </p:childTnLst>
                                </p:cTn>
                              </p:par>
                              <p:par>
                                <p:cTn id="41" presetID="10" presetClass="entr" presetSubtype="0" fill="hold" grpId="0" nodeType="withEffect">
                                  <p:stCondLst>
                                    <p:cond delay="0"/>
                                  </p:stCondLst>
                                  <p:childTnLst>
                                    <p:set>
                                      <p:cBhvr>
                                        <p:cTn id="42" dur="1" fill="hold">
                                          <p:stCondLst>
                                            <p:cond delay="0"/>
                                          </p:stCondLst>
                                        </p:cTn>
                                        <p:tgtEl>
                                          <p:spTgt spid="46"/>
                                        </p:tgtEl>
                                        <p:attrNameLst>
                                          <p:attrName>style.visibility</p:attrName>
                                        </p:attrNameLst>
                                      </p:cBhvr>
                                      <p:to>
                                        <p:strVal val="visible"/>
                                      </p:to>
                                    </p:set>
                                    <p:animEffect transition="in" filter="fade">
                                      <p:cBhvr>
                                        <p:cTn id="43" dur="500"/>
                                        <p:tgtEl>
                                          <p:spTgt spid="46"/>
                                        </p:tgtEl>
                                      </p:cBhvr>
                                    </p:animEffect>
                                  </p:childTnLst>
                                </p:cTn>
                              </p:par>
                            </p:childTnLst>
                          </p:cTn>
                        </p:par>
                        <p:par>
                          <p:cTn id="44" fill="hold">
                            <p:stCondLst>
                              <p:cond delay="500"/>
                            </p:stCondLst>
                            <p:childTnLst>
                              <p:par>
                                <p:cTn id="45" presetID="10" presetClass="entr" presetSubtype="0" fill="hold" grpId="0" nodeType="afterEffect">
                                  <p:stCondLst>
                                    <p:cond delay="0"/>
                                  </p:stCondLst>
                                  <p:childTnLst>
                                    <p:set>
                                      <p:cBhvr>
                                        <p:cTn id="46" dur="1" fill="hold">
                                          <p:stCondLst>
                                            <p:cond delay="0"/>
                                          </p:stCondLst>
                                        </p:cTn>
                                        <p:tgtEl>
                                          <p:spTgt spid="48"/>
                                        </p:tgtEl>
                                        <p:attrNameLst>
                                          <p:attrName>style.visibility</p:attrName>
                                        </p:attrNameLst>
                                      </p:cBhvr>
                                      <p:to>
                                        <p:strVal val="visible"/>
                                      </p:to>
                                    </p:set>
                                    <p:animEffect transition="in" filter="fade">
                                      <p:cBhvr>
                                        <p:cTn id="47" dur="500"/>
                                        <p:tgtEl>
                                          <p:spTgt spid="48"/>
                                        </p:tgtEl>
                                      </p:cBhvr>
                                    </p:animEffect>
                                  </p:childTnLst>
                                </p:cTn>
                              </p:par>
                            </p:childTnLst>
                          </p:cTn>
                        </p:par>
                        <p:par>
                          <p:cTn id="48" fill="hold">
                            <p:stCondLst>
                              <p:cond delay="1000"/>
                            </p:stCondLst>
                            <p:childTnLst>
                              <p:par>
                                <p:cTn id="49" presetID="10" presetClass="entr" presetSubtype="0" fill="hold" grpId="0" nodeType="afterEffect">
                                  <p:stCondLst>
                                    <p:cond delay="0"/>
                                  </p:stCondLst>
                                  <p:childTnLst>
                                    <p:set>
                                      <p:cBhvr>
                                        <p:cTn id="50" dur="1" fill="hold">
                                          <p:stCondLst>
                                            <p:cond delay="0"/>
                                          </p:stCondLst>
                                        </p:cTn>
                                        <p:tgtEl>
                                          <p:spTgt spid="49"/>
                                        </p:tgtEl>
                                        <p:attrNameLst>
                                          <p:attrName>style.visibility</p:attrName>
                                        </p:attrNameLst>
                                      </p:cBhvr>
                                      <p:to>
                                        <p:strVal val="visible"/>
                                      </p:to>
                                    </p:set>
                                    <p:animEffect transition="in" filter="fade">
                                      <p:cBhvr>
                                        <p:cTn id="51" dur="500"/>
                                        <p:tgtEl>
                                          <p:spTgt spid="49"/>
                                        </p:tgtEl>
                                      </p:cBhvr>
                                    </p:animEffect>
                                  </p:childTnLst>
                                </p:cTn>
                              </p:par>
                            </p:childTnLst>
                          </p:cTn>
                        </p:par>
                        <p:par>
                          <p:cTn id="52" fill="hold">
                            <p:stCondLst>
                              <p:cond delay="1500"/>
                            </p:stCondLst>
                            <p:childTnLst>
                              <p:par>
                                <p:cTn id="53" presetID="10" presetClass="entr" presetSubtype="0" fill="hold" grpId="0" nodeType="afterEffect">
                                  <p:stCondLst>
                                    <p:cond delay="0"/>
                                  </p:stCondLst>
                                  <p:childTnLst>
                                    <p:set>
                                      <p:cBhvr>
                                        <p:cTn id="54" dur="1" fill="hold">
                                          <p:stCondLst>
                                            <p:cond delay="0"/>
                                          </p:stCondLst>
                                        </p:cTn>
                                        <p:tgtEl>
                                          <p:spTgt spid="50"/>
                                        </p:tgtEl>
                                        <p:attrNameLst>
                                          <p:attrName>style.visibility</p:attrName>
                                        </p:attrNameLst>
                                      </p:cBhvr>
                                      <p:to>
                                        <p:strVal val="visible"/>
                                      </p:to>
                                    </p:set>
                                    <p:animEffect transition="in" filter="fade">
                                      <p:cBhvr>
                                        <p:cTn id="55"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39" grpId="1"/>
      <p:bldP spid="40" grpId="0"/>
      <p:bldP spid="40" grpId="1"/>
      <p:bldP spid="45" grpId="0"/>
      <p:bldP spid="45" grpId="1"/>
      <p:bldP spid="46" grpId="0"/>
      <p:bldP spid="48" grpId="0"/>
      <p:bldP spid="49" grpId="0"/>
      <p:bldP spid="50"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310362" y="261408"/>
            <a:ext cx="4290918" cy="732188"/>
          </a:xfrm>
          <a:prstGeom prst="rect">
            <a:avLst/>
          </a:prstGeom>
          <a:noFill/>
        </p:spPr>
        <p:txBody>
          <a:bodyPr wrap="none" rtlCol="0">
            <a:spAutoFit/>
          </a:bodyPr>
          <a:lstStyle/>
          <a:p>
            <a:r>
              <a:rPr lang="en-US" sz="4158" dirty="0">
                <a:latin typeface="Segoe UI Semilight" panose="020B0402040204020203" pitchFamily="34" charset="0"/>
                <a:cs typeface="Segoe UI Semilight" panose="020B0402040204020203" pitchFamily="34" charset="0"/>
              </a:rPr>
              <a:t>Azure Cosmos DB</a:t>
            </a:r>
          </a:p>
        </p:txBody>
      </p:sp>
      <p:sp>
        <p:nvSpPr>
          <p:cNvPr id="15" name="TextBox 14"/>
          <p:cNvSpPr txBox="1"/>
          <p:nvPr/>
        </p:nvSpPr>
        <p:spPr>
          <a:xfrm>
            <a:off x="333097" y="899082"/>
            <a:ext cx="8310288" cy="412292"/>
          </a:xfrm>
          <a:prstGeom prst="rect">
            <a:avLst/>
          </a:prstGeom>
          <a:noFill/>
        </p:spPr>
        <p:txBody>
          <a:bodyPr wrap="none" rtlCol="0">
            <a:spAutoFit/>
          </a:bodyPr>
          <a:lstStyle/>
          <a:p>
            <a:r>
              <a:rPr lang="en-US" sz="2079" dirty="0">
                <a:solidFill>
                  <a:srgbClr val="00B0F0"/>
                </a:solidFill>
                <a:latin typeface="Segoe UI Semilight" panose="020B0402040204020203" pitchFamily="34" charset="0"/>
                <a:cs typeface="Segoe UI Semilight" panose="020B0402040204020203" pitchFamily="34" charset="0"/>
              </a:rPr>
              <a:t>A globally distributed, massively scalable, multi-model database service</a:t>
            </a:r>
          </a:p>
        </p:txBody>
      </p:sp>
      <p:sp>
        <p:nvSpPr>
          <p:cNvPr id="8" name="TextBox 7"/>
          <p:cNvSpPr txBox="1"/>
          <p:nvPr/>
        </p:nvSpPr>
        <p:spPr>
          <a:xfrm>
            <a:off x="907313" y="1399625"/>
            <a:ext cx="2522807" cy="441339"/>
          </a:xfrm>
          <a:prstGeom prst="rect">
            <a:avLst/>
          </a:prstGeom>
          <a:noFill/>
        </p:spPr>
        <p:txBody>
          <a:bodyPr wrap="none" rtlCol="0">
            <a:spAutoFit/>
          </a:bodyPr>
          <a:lstStyle/>
          <a:p>
            <a:r>
              <a:rPr lang="en-US" sz="2268" dirty="0">
                <a:solidFill>
                  <a:schemeClr val="tx1">
                    <a:alpha val="46000"/>
                  </a:schemeClr>
                </a:solidFill>
                <a:latin typeface="Segoe UI Semilight" panose="020B0402040204020203" pitchFamily="34" charset="0"/>
                <a:cs typeface="Segoe UI Semilight" panose="020B0402040204020203" pitchFamily="34" charset="0"/>
              </a:rPr>
              <a:t>Global Distribution</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1222" y="1546602"/>
            <a:ext cx="342009" cy="207006"/>
          </a:xfrm>
          <a:prstGeom prst="rect">
            <a:avLst/>
          </a:prstGeom>
        </p:spPr>
      </p:pic>
      <p:pic>
        <p:nvPicPr>
          <p:cNvPr id="26" name="Picture 2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56000" y="261408"/>
            <a:ext cx="750464" cy="691219"/>
          </a:xfrm>
          <a:prstGeom prst="rect">
            <a:avLst/>
          </a:prstGeom>
          <a:effectLst>
            <a:outerShdw blurRad="50800" dist="38100" dir="2700000" algn="tl" rotWithShape="0">
              <a:prstClr val="black">
                <a:alpha val="40000"/>
              </a:prstClr>
            </a:outerShdw>
          </a:effectLst>
        </p:spPr>
      </p:pic>
      <p:sp>
        <p:nvSpPr>
          <p:cNvPr id="27" name="TextBox 26"/>
          <p:cNvSpPr txBox="1"/>
          <p:nvPr/>
        </p:nvSpPr>
        <p:spPr>
          <a:xfrm>
            <a:off x="907314" y="1805809"/>
            <a:ext cx="2177199" cy="441339"/>
          </a:xfrm>
          <a:prstGeom prst="rect">
            <a:avLst/>
          </a:prstGeom>
          <a:noFill/>
        </p:spPr>
        <p:txBody>
          <a:bodyPr wrap="none" rtlCol="0">
            <a:spAutoFit/>
          </a:bodyPr>
          <a:lstStyle/>
          <a:p>
            <a:r>
              <a:rPr lang="en-US" sz="2268" dirty="0">
                <a:solidFill>
                  <a:schemeClr val="tx1">
                    <a:alpha val="46000"/>
                  </a:schemeClr>
                </a:solidFill>
                <a:latin typeface="Segoe UI Semilight" panose="020B0402040204020203" pitchFamily="34" charset="0"/>
                <a:cs typeface="Segoe UI Semilight" panose="020B0402040204020203" pitchFamily="34" charset="0"/>
              </a:rPr>
              <a:t>Elastic scale-out</a:t>
            </a:r>
          </a:p>
        </p:txBody>
      </p:sp>
      <p:pic>
        <p:nvPicPr>
          <p:cNvPr id="28" name="Picture 2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1222" y="1952693"/>
            <a:ext cx="342009" cy="207006"/>
          </a:xfrm>
          <a:prstGeom prst="rect">
            <a:avLst/>
          </a:prstGeom>
        </p:spPr>
      </p:pic>
      <p:grpSp>
        <p:nvGrpSpPr>
          <p:cNvPr id="4" name="Group 3"/>
          <p:cNvGrpSpPr/>
          <p:nvPr/>
        </p:nvGrpSpPr>
        <p:grpSpPr>
          <a:xfrm>
            <a:off x="995466" y="2135011"/>
            <a:ext cx="10362115" cy="499496"/>
            <a:chOff x="1053413" y="2259495"/>
            <a:chExt cx="10966275" cy="528620"/>
          </a:xfrm>
        </p:grpSpPr>
        <p:sp>
          <p:nvSpPr>
            <p:cNvPr id="29" name="TextBox 28"/>
            <p:cNvSpPr txBox="1"/>
            <p:nvPr/>
          </p:nvSpPr>
          <p:spPr>
            <a:xfrm>
              <a:off x="1509540" y="2259495"/>
              <a:ext cx="10510148" cy="528620"/>
            </a:xfrm>
            <a:prstGeom prst="rect">
              <a:avLst/>
            </a:prstGeom>
            <a:noFill/>
          </p:spPr>
          <p:txBody>
            <a:bodyPr wrap="none" rtlCol="0">
              <a:spAutoFit/>
            </a:bodyPr>
            <a:lstStyle/>
            <a:p>
              <a:r>
                <a:rPr lang="en-US" sz="2646" dirty="0">
                  <a:latin typeface="Segoe UI" panose="020B0502040204020203" pitchFamily="34" charset="0"/>
                  <a:cs typeface="Segoe UI" panose="020B0502040204020203" pitchFamily="34" charset="0"/>
                </a:rPr>
                <a:t>Calculating</a:t>
              </a:r>
              <a:r>
                <a:rPr lang="en-US" sz="2646" dirty="0">
                  <a:solidFill>
                    <a:srgbClr val="FFFFFF"/>
                  </a:solidFill>
                  <a:latin typeface="Segoe UI" panose="020B0502040204020203" pitchFamily="34" charset="0"/>
                  <a:cs typeface="Segoe UI" panose="020B0502040204020203" pitchFamily="34" charset="0"/>
                </a:rPr>
                <a:t> </a:t>
              </a:r>
              <a:r>
                <a:rPr lang="en-US" sz="2646" dirty="0">
                  <a:solidFill>
                    <a:schemeClr val="accent5">
                      <a:lumMod val="75000"/>
                    </a:schemeClr>
                  </a:solidFill>
                  <a:latin typeface="Segoe UI" panose="020B0502040204020203" pitchFamily="34" charset="0"/>
                  <a:cs typeface="Segoe UI" panose="020B0502040204020203" pitchFamily="34" charset="0"/>
                </a:rPr>
                <a:t>Cosmos DB Request Units (RU) </a:t>
              </a:r>
              <a:r>
                <a:rPr lang="en-US" sz="2646" dirty="0">
                  <a:latin typeface="Segoe UI" panose="020B0502040204020203" pitchFamily="34" charset="0"/>
                  <a:cs typeface="Segoe UI" panose="020B0502040204020203" pitchFamily="34" charset="0"/>
                </a:rPr>
                <a:t>for </a:t>
              </a:r>
              <a:r>
                <a:rPr lang="en-US" sz="2646" dirty="0">
                  <a:solidFill>
                    <a:srgbClr val="002060"/>
                  </a:solidFill>
                  <a:latin typeface="Segoe UI" panose="020B0502040204020203" pitchFamily="34" charset="0"/>
                  <a:cs typeface="Segoe UI" panose="020B0502040204020203" pitchFamily="34" charset="0"/>
                </a:rPr>
                <a:t>CRUD</a:t>
              </a:r>
              <a:r>
                <a:rPr lang="en-US" sz="2646" dirty="0">
                  <a:solidFill>
                    <a:srgbClr val="FFFFFF"/>
                  </a:solidFill>
                  <a:latin typeface="Segoe UI" panose="020B0502040204020203" pitchFamily="34" charset="0"/>
                  <a:cs typeface="Segoe UI" panose="020B0502040204020203" pitchFamily="34" charset="0"/>
                </a:rPr>
                <a:t> </a:t>
              </a:r>
              <a:r>
                <a:rPr lang="en-US" sz="2646" dirty="0">
                  <a:latin typeface="Segoe UI" panose="020B0502040204020203" pitchFamily="34" charset="0"/>
                  <a:cs typeface="Segoe UI" panose="020B0502040204020203" pitchFamily="34" charset="0"/>
                </a:rPr>
                <a:t>and</a:t>
              </a:r>
              <a:r>
                <a:rPr lang="en-US" sz="2646" dirty="0">
                  <a:solidFill>
                    <a:srgbClr val="FFFFFF"/>
                  </a:solidFill>
                  <a:latin typeface="Segoe UI" panose="020B0502040204020203" pitchFamily="34" charset="0"/>
                  <a:cs typeface="Segoe UI" panose="020B0502040204020203" pitchFamily="34" charset="0"/>
                </a:rPr>
                <a:t> </a:t>
              </a:r>
              <a:r>
                <a:rPr lang="en-US" sz="2646" dirty="0">
                  <a:solidFill>
                    <a:srgbClr val="7030A0"/>
                  </a:solidFill>
                  <a:latin typeface="Segoe UI" panose="020B0502040204020203" pitchFamily="34" charset="0"/>
                  <a:cs typeface="Segoe UI" panose="020B0502040204020203" pitchFamily="34" charset="0"/>
                </a:rPr>
                <a:t>Queries</a:t>
              </a:r>
            </a:p>
          </p:txBody>
        </p:sp>
        <p:pic>
          <p:nvPicPr>
            <p:cNvPr id="24" name="Picture 2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3413" y="2446302"/>
              <a:ext cx="361950" cy="219075"/>
            </a:xfrm>
            <a:prstGeom prst="rect">
              <a:avLst/>
            </a:prstGeom>
          </p:spPr>
        </p:pic>
      </p:grpSp>
      <p:grpSp>
        <p:nvGrpSpPr>
          <p:cNvPr id="55" name="Group 54"/>
          <p:cNvGrpSpPr/>
          <p:nvPr/>
        </p:nvGrpSpPr>
        <p:grpSpPr>
          <a:xfrm>
            <a:off x="1314501" y="2508366"/>
            <a:ext cx="5790850" cy="412292"/>
            <a:chOff x="5401009" y="2527457"/>
            <a:chExt cx="6128484" cy="436330"/>
          </a:xfrm>
        </p:grpSpPr>
        <p:sp>
          <p:nvSpPr>
            <p:cNvPr id="56" name="TextBox 55"/>
            <p:cNvSpPr txBox="1"/>
            <p:nvPr/>
          </p:nvSpPr>
          <p:spPr>
            <a:xfrm>
              <a:off x="5587588" y="2527457"/>
              <a:ext cx="5941905" cy="436330"/>
            </a:xfrm>
            <a:prstGeom prst="rect">
              <a:avLst/>
            </a:prstGeom>
            <a:noFill/>
          </p:spPr>
          <p:txBody>
            <a:bodyPr wrap="none" rtlCol="0">
              <a:spAutoFit/>
            </a:bodyPr>
            <a:lstStyle/>
            <a:p>
              <a:r>
                <a:rPr lang="en-US" sz="2079" u="sng" dirty="0">
                  <a:solidFill>
                    <a:schemeClr val="accent4">
                      <a:lumMod val="40000"/>
                      <a:lumOff val="60000"/>
                    </a:schemeClr>
                  </a:solidFill>
                  <a:latin typeface="Segoe UI Semilight" panose="020B0402040204020203" pitchFamily="34" charset="0"/>
                  <a:cs typeface="Segoe UI Semilight" panose="020B0402040204020203" pitchFamily="34" charset="0"/>
                  <a:hlinkClick r:id="rId5"/>
                </a:rPr>
                <a:t>https://www.documentdb.com/capacityplanner</a:t>
              </a:r>
              <a:r>
                <a:rPr lang="en-US" sz="2079" u="sng" dirty="0">
                  <a:solidFill>
                    <a:schemeClr val="accent4">
                      <a:lumMod val="40000"/>
                      <a:lumOff val="60000"/>
                    </a:schemeClr>
                  </a:solidFill>
                  <a:latin typeface="Segoe UI Semilight" panose="020B0402040204020203" pitchFamily="34" charset="0"/>
                  <a:cs typeface="Segoe UI Semilight" panose="020B0402040204020203" pitchFamily="34" charset="0"/>
                </a:rPr>
                <a:t> </a:t>
              </a:r>
            </a:p>
          </p:txBody>
        </p:sp>
        <p:pic>
          <p:nvPicPr>
            <p:cNvPr id="57" name="Picture 5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401009" y="2640359"/>
              <a:ext cx="224039" cy="224039"/>
            </a:xfrm>
            <a:prstGeom prst="rect">
              <a:avLst/>
            </a:prstGeom>
          </p:spPr>
        </p:pic>
      </p:grpSp>
      <p:pic>
        <p:nvPicPr>
          <p:cNvPr id="2" name="Picture 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26197" y="2951580"/>
            <a:ext cx="5247142" cy="2934079"/>
          </a:xfrm>
          <a:prstGeom prst="rect">
            <a:avLst/>
          </a:prstGeom>
        </p:spPr>
      </p:pic>
      <p:pic>
        <p:nvPicPr>
          <p:cNvPr id="30" name="Picture 2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031233" y="2666612"/>
            <a:ext cx="211696" cy="211696"/>
          </a:xfrm>
          <a:prstGeom prst="rect">
            <a:avLst/>
          </a:prstGeom>
        </p:spPr>
      </p:pic>
    </p:spTree>
    <p:extLst>
      <p:ext uri="{BB962C8B-B14F-4D97-AF65-F5344CB8AC3E}">
        <p14:creationId xmlns:p14="http://schemas.microsoft.com/office/powerpoint/2010/main" val="2851371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750"/>
                                        <p:tgtEl>
                                          <p:spTgt spid="2"/>
                                        </p:tgtEl>
                                      </p:cBhvr>
                                    </p:animEffect>
                                  </p:childTnLst>
                                </p:cTn>
                              </p:par>
                            </p:childTnLst>
                          </p:cTn>
                        </p:par>
                        <p:par>
                          <p:cTn id="13" fill="hold">
                            <p:stCondLst>
                              <p:cond delay="1250"/>
                            </p:stCondLst>
                            <p:childTnLst>
                              <p:par>
                                <p:cTn id="14" presetID="10" presetClass="entr" presetSubtype="0" fill="hold" nodeType="afterEffect">
                                  <p:stCondLst>
                                    <p:cond delay="0"/>
                                  </p:stCondLst>
                                  <p:childTnLst>
                                    <p:set>
                                      <p:cBhvr>
                                        <p:cTn id="15" dur="1" fill="hold">
                                          <p:stCondLst>
                                            <p:cond delay="0"/>
                                          </p:stCondLst>
                                        </p:cTn>
                                        <p:tgtEl>
                                          <p:spTgt spid="55"/>
                                        </p:tgtEl>
                                        <p:attrNameLst>
                                          <p:attrName>style.visibility</p:attrName>
                                        </p:attrNameLst>
                                      </p:cBhvr>
                                      <p:to>
                                        <p:strVal val="visible"/>
                                      </p:to>
                                    </p:set>
                                    <p:animEffect transition="in" filter="fade">
                                      <p:cBhvr>
                                        <p:cTn id="16" dur="75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907313" y="1399625"/>
            <a:ext cx="2522807" cy="441339"/>
          </a:xfrm>
          <a:prstGeom prst="rect">
            <a:avLst/>
          </a:prstGeom>
          <a:noFill/>
        </p:spPr>
        <p:txBody>
          <a:bodyPr wrap="none" rtlCol="0">
            <a:spAutoFit/>
          </a:bodyPr>
          <a:lstStyle/>
          <a:p>
            <a:r>
              <a:rPr lang="en-US" sz="2268" dirty="0">
                <a:solidFill>
                  <a:schemeClr val="bg2">
                    <a:lumMod val="25000"/>
                    <a:alpha val="50000"/>
                  </a:schemeClr>
                </a:solidFill>
                <a:latin typeface="Segoe UI Semilight" panose="020B0402040204020203" pitchFamily="34" charset="0"/>
                <a:cs typeface="Segoe UI Semilight" panose="020B0402040204020203" pitchFamily="34" charset="0"/>
              </a:rPr>
              <a:t>Global Distribution</a:t>
            </a:r>
          </a:p>
        </p:txBody>
      </p:sp>
      <p:sp>
        <p:nvSpPr>
          <p:cNvPr id="16" name="TextBox 15"/>
          <p:cNvSpPr txBox="1"/>
          <p:nvPr/>
        </p:nvSpPr>
        <p:spPr>
          <a:xfrm>
            <a:off x="907314" y="1767213"/>
            <a:ext cx="2177199" cy="441339"/>
          </a:xfrm>
          <a:prstGeom prst="rect">
            <a:avLst/>
          </a:prstGeom>
          <a:noFill/>
        </p:spPr>
        <p:txBody>
          <a:bodyPr wrap="none" rtlCol="0">
            <a:spAutoFit/>
          </a:bodyPr>
          <a:lstStyle/>
          <a:p>
            <a:r>
              <a:rPr lang="en-US" sz="2268" dirty="0">
                <a:solidFill>
                  <a:schemeClr val="bg2">
                    <a:lumMod val="25000"/>
                    <a:alpha val="50000"/>
                  </a:schemeClr>
                </a:solidFill>
                <a:latin typeface="Segoe UI Semilight" panose="020B0402040204020203" pitchFamily="34" charset="0"/>
                <a:cs typeface="Segoe UI Semilight" panose="020B0402040204020203" pitchFamily="34" charset="0"/>
              </a:rPr>
              <a:t>Elastic scale-out</a:t>
            </a:r>
          </a:p>
        </p:txBody>
      </p:sp>
      <p:grpSp>
        <p:nvGrpSpPr>
          <p:cNvPr id="3" name="Group 2"/>
          <p:cNvGrpSpPr/>
          <p:nvPr/>
        </p:nvGrpSpPr>
        <p:grpSpPr>
          <a:xfrm>
            <a:off x="501222" y="2160057"/>
            <a:ext cx="4492787" cy="441339"/>
            <a:chOff x="530352" y="3105491"/>
            <a:chExt cx="4754738" cy="467072"/>
          </a:xfrm>
        </p:grpSpPr>
        <p:sp>
          <p:nvSpPr>
            <p:cNvPr id="21" name="TextBox 20"/>
            <p:cNvSpPr txBox="1"/>
            <p:nvPr/>
          </p:nvSpPr>
          <p:spPr>
            <a:xfrm>
              <a:off x="960120" y="3105491"/>
              <a:ext cx="4324970" cy="467072"/>
            </a:xfrm>
            <a:prstGeom prst="rect">
              <a:avLst/>
            </a:prstGeom>
            <a:noFill/>
          </p:spPr>
          <p:txBody>
            <a:bodyPr wrap="none" rtlCol="0">
              <a:spAutoFit/>
            </a:bodyPr>
            <a:lstStyle/>
            <a:p>
              <a:r>
                <a:rPr lang="en-US" sz="2268" dirty="0">
                  <a:latin typeface="Segoe UI Semilight" panose="020B0402040204020203" pitchFamily="34" charset="0"/>
                  <a:cs typeface="Segoe UI Semilight" panose="020B0402040204020203" pitchFamily="34" charset="0"/>
                </a:rPr>
                <a:t>Guaranteed single-digit latency</a:t>
              </a:r>
            </a:p>
          </p:txBody>
        </p:sp>
        <p:pic>
          <p:nvPicPr>
            <p:cNvPr id="22" name="Picture 2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0352" y="3260666"/>
              <a:ext cx="361950" cy="219075"/>
            </a:xfrm>
            <a:prstGeom prst="rect">
              <a:avLst/>
            </a:prstGeom>
          </p:spPr>
        </p:pic>
      </p:grpSp>
      <p:sp>
        <p:nvSpPr>
          <p:cNvPr id="23" name="TextBox 22"/>
          <p:cNvSpPr txBox="1"/>
          <p:nvPr/>
        </p:nvSpPr>
        <p:spPr>
          <a:xfrm>
            <a:off x="1002143" y="2596288"/>
            <a:ext cx="4965813" cy="383182"/>
          </a:xfrm>
          <a:prstGeom prst="rect">
            <a:avLst/>
          </a:prstGeom>
          <a:noFill/>
        </p:spPr>
        <p:txBody>
          <a:bodyPr wrap="square" rtlCol="0">
            <a:spAutoFit/>
          </a:bodyPr>
          <a:lstStyle/>
          <a:p>
            <a:pPr marL="270005" indent="-270005">
              <a:buFont typeface="Courier New" panose="02070309020205020404" pitchFamily="49" charset="0"/>
              <a:buChar char="o"/>
            </a:pPr>
            <a:r>
              <a:rPr lang="en-US" sz="1701" dirty="0">
                <a:solidFill>
                  <a:srgbClr val="FFFFFF"/>
                </a:solidFill>
                <a:latin typeface="Segoe UI Semilight" panose="020B0402040204020203" pitchFamily="34" charset="0"/>
                <a:cs typeface="Segoe UI Semilight" panose="020B0402040204020203" pitchFamily="34" charset="0"/>
              </a:rPr>
              <a:t> </a:t>
            </a:r>
            <a:r>
              <a:rPr lang="en-US" sz="1890" dirty="0">
                <a:solidFill>
                  <a:schemeClr val="accent2">
                    <a:lumMod val="75000"/>
                  </a:schemeClr>
                </a:solidFill>
                <a:latin typeface="Segoe UI Semilight" panose="020B0402040204020203" pitchFamily="34" charset="0"/>
                <a:cs typeface="Segoe UI Semilight" panose="020B0402040204020203" pitchFamily="34" charset="0"/>
              </a:rPr>
              <a:t>Reads</a:t>
            </a:r>
            <a:r>
              <a:rPr lang="en-US" sz="1890" dirty="0">
                <a:solidFill>
                  <a:schemeClr val="accent4">
                    <a:lumMod val="40000"/>
                    <a:lumOff val="60000"/>
                  </a:schemeClr>
                </a:solidFill>
                <a:latin typeface="Segoe UI Semilight" panose="020B0402040204020203" pitchFamily="34" charset="0"/>
                <a:cs typeface="Segoe UI Semilight" panose="020B0402040204020203" pitchFamily="34" charset="0"/>
              </a:rPr>
              <a:t> </a:t>
            </a:r>
            <a:r>
              <a:rPr lang="en-US" sz="1890" dirty="0">
                <a:latin typeface="Segoe UI Semilight" panose="020B0402040204020203" pitchFamily="34" charset="0"/>
                <a:cs typeface="Segoe UI Semilight" panose="020B0402040204020203" pitchFamily="34" charset="0"/>
              </a:rPr>
              <a:t>and</a:t>
            </a:r>
            <a:r>
              <a:rPr lang="en-US" sz="1890" dirty="0">
                <a:solidFill>
                  <a:schemeClr val="accent4">
                    <a:lumMod val="40000"/>
                    <a:lumOff val="60000"/>
                  </a:schemeClr>
                </a:solidFill>
                <a:latin typeface="Segoe UI Semilight" panose="020B0402040204020203" pitchFamily="34" charset="0"/>
                <a:cs typeface="Segoe UI Semilight" panose="020B0402040204020203" pitchFamily="34" charset="0"/>
              </a:rPr>
              <a:t> </a:t>
            </a:r>
            <a:r>
              <a:rPr lang="en-US" sz="1890" dirty="0">
                <a:solidFill>
                  <a:schemeClr val="accent5">
                    <a:lumMod val="75000"/>
                  </a:schemeClr>
                </a:solidFill>
                <a:latin typeface="Segoe UI Semilight" panose="020B0402040204020203" pitchFamily="34" charset="0"/>
                <a:cs typeface="Segoe UI Semilight" panose="020B0402040204020203" pitchFamily="34" charset="0"/>
              </a:rPr>
              <a:t>writes </a:t>
            </a:r>
            <a:r>
              <a:rPr lang="en-US" sz="1890" dirty="0">
                <a:latin typeface="Segoe UI Semilight" panose="020B0402040204020203" pitchFamily="34" charset="0"/>
                <a:cs typeface="Segoe UI Semilight" panose="020B0402040204020203" pitchFamily="34" charset="0"/>
              </a:rPr>
              <a:t>served from </a:t>
            </a:r>
            <a:r>
              <a:rPr lang="en-US" sz="1890" dirty="0">
                <a:solidFill>
                  <a:schemeClr val="accent3">
                    <a:lumMod val="75000"/>
                  </a:schemeClr>
                </a:solidFill>
                <a:latin typeface="Segoe UI Semilight" panose="020B0402040204020203" pitchFamily="34" charset="0"/>
                <a:cs typeface="Segoe UI Semilight" panose="020B0402040204020203" pitchFamily="34" charset="0"/>
              </a:rPr>
              <a:t>local regions </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1222" y="1546602"/>
            <a:ext cx="342009" cy="207006"/>
          </a:xfrm>
          <a:prstGeom prst="rect">
            <a:avLst/>
          </a:prstGeom>
        </p:spPr>
      </p:pic>
      <p:pic>
        <p:nvPicPr>
          <p:cNvPr id="27" name="Picture 2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1222" y="1918132"/>
            <a:ext cx="342009" cy="207006"/>
          </a:xfrm>
          <a:prstGeom prst="rect">
            <a:avLst/>
          </a:prstGeom>
        </p:spPr>
      </p:pic>
      <p:pic>
        <p:nvPicPr>
          <p:cNvPr id="24" name="Picture 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656000" y="261408"/>
            <a:ext cx="750464" cy="691219"/>
          </a:xfrm>
          <a:prstGeom prst="rect">
            <a:avLst/>
          </a:prstGeom>
          <a:effectLst>
            <a:outerShdw blurRad="50800" dist="38100" dir="2700000" algn="tl" rotWithShape="0">
              <a:prstClr val="black">
                <a:alpha val="40000"/>
              </a:prstClr>
            </a:outerShdw>
          </a:effectLst>
        </p:spPr>
      </p:pic>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95161" y="1304679"/>
            <a:ext cx="5140939" cy="2708174"/>
          </a:xfrm>
          <a:prstGeom prst="rect">
            <a:avLst/>
          </a:prstGeom>
        </p:spPr>
      </p:pic>
      <p:pic>
        <p:nvPicPr>
          <p:cNvPr id="5" name="Picture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50220" y="4330263"/>
            <a:ext cx="5340205" cy="1924612"/>
          </a:xfrm>
          <a:prstGeom prst="rect">
            <a:avLst/>
          </a:prstGeom>
          <a:effectLst>
            <a:outerShdw blurRad="50800" dist="38100" dir="2700000" algn="tl" rotWithShape="0">
              <a:prstClr val="black">
                <a:alpha val="40000"/>
              </a:prstClr>
            </a:outerShdw>
          </a:effectLst>
        </p:spPr>
      </p:pic>
      <p:sp>
        <p:nvSpPr>
          <p:cNvPr id="30" name="TextBox 29"/>
          <p:cNvSpPr txBox="1"/>
          <p:nvPr/>
        </p:nvSpPr>
        <p:spPr>
          <a:xfrm>
            <a:off x="998028" y="2999502"/>
            <a:ext cx="8240394" cy="383182"/>
          </a:xfrm>
          <a:prstGeom prst="rect">
            <a:avLst/>
          </a:prstGeom>
          <a:noFill/>
        </p:spPr>
        <p:txBody>
          <a:bodyPr wrap="square" rtlCol="0">
            <a:spAutoFit/>
          </a:bodyPr>
          <a:lstStyle/>
          <a:p>
            <a:pPr marL="270005" indent="-270005">
              <a:buFont typeface="Courier New" panose="02070309020205020404" pitchFamily="49" charset="0"/>
              <a:buChar char="o"/>
            </a:pPr>
            <a:r>
              <a:rPr lang="en-US" sz="1701" dirty="0">
                <a:solidFill>
                  <a:srgbClr val="FFFFFF"/>
                </a:solidFill>
                <a:latin typeface="Segoe UI Semilight" panose="020B0402040204020203" pitchFamily="34" charset="0"/>
                <a:cs typeface="Segoe UI Semilight" panose="020B0402040204020203" pitchFamily="34" charset="0"/>
              </a:rPr>
              <a:t> </a:t>
            </a:r>
            <a:r>
              <a:rPr lang="en-US" sz="1890" dirty="0">
                <a:latin typeface="Segoe UI Semilight" panose="020B0402040204020203" pitchFamily="34" charset="0"/>
                <a:cs typeface="Segoe UI Semilight" panose="020B0402040204020203" pitchFamily="34" charset="0"/>
              </a:rPr>
              <a:t>Guaranteed</a:t>
            </a:r>
            <a:r>
              <a:rPr lang="en-US" sz="1890" dirty="0">
                <a:solidFill>
                  <a:schemeClr val="accent4">
                    <a:lumMod val="40000"/>
                    <a:lumOff val="60000"/>
                  </a:schemeClr>
                </a:solidFill>
                <a:latin typeface="Segoe UI Semilight" panose="020B0402040204020203" pitchFamily="34" charset="0"/>
                <a:cs typeface="Segoe UI Semilight" panose="020B0402040204020203" pitchFamily="34" charset="0"/>
              </a:rPr>
              <a:t> </a:t>
            </a:r>
            <a:r>
              <a:rPr lang="en-US" sz="1890" dirty="0">
                <a:solidFill>
                  <a:srgbClr val="7030A0"/>
                </a:solidFill>
                <a:latin typeface="Segoe UI Semilight" panose="020B0402040204020203" pitchFamily="34" charset="0"/>
                <a:cs typeface="Segoe UI Semilight" panose="020B0402040204020203" pitchFamily="34" charset="0"/>
              </a:rPr>
              <a:t>millisecond latency worldwide </a:t>
            </a:r>
          </a:p>
        </p:txBody>
      </p:sp>
      <p:sp>
        <p:nvSpPr>
          <p:cNvPr id="31" name="TextBox 30"/>
          <p:cNvSpPr txBox="1"/>
          <p:nvPr/>
        </p:nvSpPr>
        <p:spPr>
          <a:xfrm>
            <a:off x="991116" y="3379534"/>
            <a:ext cx="5192911" cy="383182"/>
          </a:xfrm>
          <a:prstGeom prst="rect">
            <a:avLst/>
          </a:prstGeom>
          <a:noFill/>
        </p:spPr>
        <p:txBody>
          <a:bodyPr wrap="square" rtlCol="0">
            <a:spAutoFit/>
          </a:bodyPr>
          <a:lstStyle/>
          <a:p>
            <a:pPr marL="270005" indent="-270005">
              <a:buFont typeface="Courier New" panose="02070309020205020404" pitchFamily="49" charset="0"/>
              <a:buChar char="o"/>
            </a:pPr>
            <a:r>
              <a:rPr lang="en-US" sz="1701" dirty="0">
                <a:solidFill>
                  <a:srgbClr val="FFFFFF"/>
                </a:solidFill>
                <a:latin typeface="Segoe UI Semilight" panose="020B0402040204020203" pitchFamily="34" charset="0"/>
                <a:cs typeface="Segoe UI Semilight" panose="020B0402040204020203" pitchFamily="34" charset="0"/>
              </a:rPr>
              <a:t> </a:t>
            </a:r>
            <a:r>
              <a:rPr lang="en-US" sz="1890" dirty="0">
                <a:latin typeface="Segoe UI Semilight" panose="020B0402040204020203" pitchFamily="34" charset="0"/>
                <a:cs typeface="Segoe UI Semilight" panose="020B0402040204020203" pitchFamily="34" charset="0"/>
              </a:rPr>
              <a:t>Write</a:t>
            </a:r>
            <a:r>
              <a:rPr lang="en-US" sz="1890" dirty="0">
                <a:solidFill>
                  <a:schemeClr val="accent4">
                    <a:lumMod val="40000"/>
                    <a:lumOff val="60000"/>
                  </a:schemeClr>
                </a:solidFill>
                <a:latin typeface="Segoe UI Semilight" panose="020B0402040204020203" pitchFamily="34" charset="0"/>
                <a:cs typeface="Segoe UI Semilight" panose="020B0402040204020203" pitchFamily="34" charset="0"/>
              </a:rPr>
              <a:t> </a:t>
            </a:r>
            <a:r>
              <a:rPr lang="en-US" sz="1890" dirty="0">
                <a:solidFill>
                  <a:srgbClr val="7030A0"/>
                </a:solidFill>
                <a:latin typeface="Segoe UI Semilight" panose="020B0402040204020203" pitchFamily="34" charset="0"/>
                <a:cs typeface="Segoe UI Semilight" panose="020B0402040204020203" pitchFamily="34" charset="0"/>
              </a:rPr>
              <a:t>optimized, latch-free </a:t>
            </a:r>
            <a:r>
              <a:rPr lang="en-US" sz="1890" dirty="0">
                <a:latin typeface="Segoe UI Semilight" panose="020B0402040204020203" pitchFamily="34" charset="0"/>
                <a:cs typeface="Segoe UI Semilight" panose="020B0402040204020203" pitchFamily="34" charset="0"/>
              </a:rPr>
              <a:t>database engine </a:t>
            </a:r>
          </a:p>
        </p:txBody>
      </p:sp>
      <p:sp>
        <p:nvSpPr>
          <p:cNvPr id="32" name="TextBox 31"/>
          <p:cNvSpPr txBox="1"/>
          <p:nvPr/>
        </p:nvSpPr>
        <p:spPr>
          <a:xfrm>
            <a:off x="998028" y="3816860"/>
            <a:ext cx="4848076" cy="383182"/>
          </a:xfrm>
          <a:prstGeom prst="rect">
            <a:avLst/>
          </a:prstGeom>
          <a:noFill/>
        </p:spPr>
        <p:txBody>
          <a:bodyPr wrap="square" rtlCol="0">
            <a:spAutoFit/>
          </a:bodyPr>
          <a:lstStyle/>
          <a:p>
            <a:pPr marL="270005" indent="-270005">
              <a:buFont typeface="Courier New" panose="02070309020205020404" pitchFamily="49" charset="0"/>
              <a:buChar char="o"/>
            </a:pPr>
            <a:r>
              <a:rPr lang="en-US" sz="1701" dirty="0">
                <a:solidFill>
                  <a:srgbClr val="00B050"/>
                </a:solidFill>
                <a:latin typeface="Segoe UI Semilight" panose="020B0402040204020203" pitchFamily="34" charset="0"/>
                <a:cs typeface="Segoe UI Semilight" panose="020B0402040204020203" pitchFamily="34" charset="0"/>
              </a:rPr>
              <a:t> </a:t>
            </a:r>
            <a:r>
              <a:rPr lang="en-US" sz="1890" dirty="0">
                <a:solidFill>
                  <a:srgbClr val="00B050"/>
                </a:solidFill>
                <a:latin typeface="Segoe UI Semilight" panose="020B0402040204020203" pitchFamily="34" charset="0"/>
                <a:cs typeface="Segoe UI Semilight" panose="020B0402040204020203" pitchFamily="34" charset="0"/>
              </a:rPr>
              <a:t>Automatically indexed SSD storage </a:t>
            </a:r>
          </a:p>
        </p:txBody>
      </p:sp>
      <p:sp>
        <p:nvSpPr>
          <p:cNvPr id="33" name="TextBox 32"/>
          <p:cNvSpPr txBox="1"/>
          <p:nvPr/>
        </p:nvSpPr>
        <p:spPr>
          <a:xfrm>
            <a:off x="1065322" y="4424902"/>
            <a:ext cx="6341142" cy="615810"/>
          </a:xfrm>
          <a:prstGeom prst="rect">
            <a:avLst/>
          </a:prstGeom>
          <a:noFill/>
        </p:spPr>
        <p:txBody>
          <a:bodyPr wrap="square" rtlCol="0">
            <a:spAutoFit/>
          </a:bodyPr>
          <a:lstStyle/>
          <a:p>
            <a:pPr marL="270005" indent="-270005">
              <a:buFont typeface="Arial" panose="020B0604020202020204" pitchFamily="34" charset="0"/>
              <a:buChar char="•"/>
            </a:pPr>
            <a:r>
              <a:rPr lang="en-US" sz="1701" dirty="0">
                <a:solidFill>
                  <a:srgbClr val="002060"/>
                </a:solidFill>
                <a:latin typeface="Segoe UI Semilight" panose="020B0402040204020203" pitchFamily="34" charset="0"/>
                <a:cs typeface="Segoe UI Semilight" panose="020B0402040204020203" pitchFamily="34" charset="0"/>
              </a:rPr>
              <a:t>Synchronous</a:t>
            </a:r>
            <a:r>
              <a:rPr lang="en-US" sz="1701" dirty="0">
                <a:solidFill>
                  <a:srgbClr val="FFFFFF"/>
                </a:solidFill>
                <a:latin typeface="Segoe UI Semilight" panose="020B0402040204020203" pitchFamily="34" charset="0"/>
                <a:cs typeface="Segoe UI Semilight" panose="020B0402040204020203" pitchFamily="34" charset="0"/>
              </a:rPr>
              <a:t> </a:t>
            </a:r>
            <a:r>
              <a:rPr lang="en-US" sz="1701" dirty="0">
                <a:latin typeface="Segoe UI Semilight" panose="020B0402040204020203" pitchFamily="34" charset="0"/>
                <a:cs typeface="Segoe UI Semilight" panose="020B0402040204020203" pitchFamily="34" charset="0"/>
              </a:rPr>
              <a:t>and</a:t>
            </a:r>
            <a:r>
              <a:rPr lang="en-US" sz="1701" dirty="0">
                <a:solidFill>
                  <a:srgbClr val="FFFFFF"/>
                </a:solidFill>
                <a:latin typeface="Segoe UI Semilight" panose="020B0402040204020203" pitchFamily="34" charset="0"/>
                <a:cs typeface="Segoe UI Semilight" panose="020B0402040204020203" pitchFamily="34" charset="0"/>
              </a:rPr>
              <a:t> </a:t>
            </a:r>
            <a:r>
              <a:rPr lang="en-US" sz="1701" dirty="0">
                <a:solidFill>
                  <a:srgbClr val="002060"/>
                </a:solidFill>
                <a:latin typeface="Segoe UI Semilight" panose="020B0402040204020203" pitchFamily="34" charset="0"/>
                <a:cs typeface="Segoe UI Semilight" panose="020B0402040204020203" pitchFamily="34" charset="0"/>
              </a:rPr>
              <a:t>automatic indexing </a:t>
            </a:r>
            <a:r>
              <a:rPr lang="en-US" sz="1701" dirty="0">
                <a:latin typeface="Segoe UI Semilight" panose="020B0402040204020203" pitchFamily="34" charset="0"/>
                <a:cs typeface="Segoe UI Semilight" panose="020B0402040204020203" pitchFamily="34" charset="0"/>
              </a:rPr>
              <a:t>at sustained </a:t>
            </a:r>
            <a:r>
              <a:rPr lang="en-US" sz="1701" dirty="0">
                <a:solidFill>
                  <a:srgbClr val="002060"/>
                </a:solidFill>
                <a:latin typeface="Segoe UI Semilight" panose="020B0402040204020203" pitchFamily="34" charset="0"/>
                <a:cs typeface="Segoe UI Semilight" panose="020B0402040204020203" pitchFamily="34" charset="0"/>
              </a:rPr>
              <a:t>ingestion rates </a:t>
            </a:r>
            <a:endParaRPr lang="en-US" sz="1890" dirty="0">
              <a:solidFill>
                <a:srgbClr val="002060"/>
              </a:solidFill>
              <a:latin typeface="Segoe UI Semilight" panose="020B0402040204020203" pitchFamily="34" charset="0"/>
              <a:cs typeface="Segoe UI Semilight" panose="020B0402040204020203" pitchFamily="34" charset="0"/>
            </a:endParaRPr>
          </a:p>
        </p:txBody>
      </p:sp>
      <p:sp>
        <p:nvSpPr>
          <p:cNvPr id="25" name="TextBox 24">
            <a:extLst>
              <a:ext uri="{FF2B5EF4-FFF2-40B4-BE49-F238E27FC236}">
                <a16:creationId xmlns:a16="http://schemas.microsoft.com/office/drawing/2014/main" id="{729E7DDE-6377-4FD5-915E-49741D119E96}"/>
              </a:ext>
            </a:extLst>
          </p:cNvPr>
          <p:cNvSpPr txBox="1"/>
          <p:nvPr/>
        </p:nvSpPr>
        <p:spPr>
          <a:xfrm>
            <a:off x="310362" y="261408"/>
            <a:ext cx="4290918" cy="732188"/>
          </a:xfrm>
          <a:prstGeom prst="rect">
            <a:avLst/>
          </a:prstGeom>
          <a:noFill/>
        </p:spPr>
        <p:txBody>
          <a:bodyPr wrap="none" rtlCol="0">
            <a:spAutoFit/>
          </a:bodyPr>
          <a:lstStyle/>
          <a:p>
            <a:r>
              <a:rPr lang="en-US" sz="4158" dirty="0">
                <a:latin typeface="Segoe UI Semilight" panose="020B0402040204020203" pitchFamily="34" charset="0"/>
                <a:cs typeface="Segoe UI Semilight" panose="020B0402040204020203" pitchFamily="34" charset="0"/>
              </a:rPr>
              <a:t>Azure Cosmos DB</a:t>
            </a:r>
          </a:p>
        </p:txBody>
      </p:sp>
      <p:sp>
        <p:nvSpPr>
          <p:cNvPr id="26" name="TextBox 25">
            <a:extLst>
              <a:ext uri="{FF2B5EF4-FFF2-40B4-BE49-F238E27FC236}">
                <a16:creationId xmlns:a16="http://schemas.microsoft.com/office/drawing/2014/main" id="{D110F496-5B90-438F-9CE5-BBC00684860C}"/>
              </a:ext>
            </a:extLst>
          </p:cNvPr>
          <p:cNvSpPr txBox="1"/>
          <p:nvPr/>
        </p:nvSpPr>
        <p:spPr>
          <a:xfrm>
            <a:off x="333097" y="899082"/>
            <a:ext cx="8310288" cy="412292"/>
          </a:xfrm>
          <a:prstGeom prst="rect">
            <a:avLst/>
          </a:prstGeom>
          <a:noFill/>
        </p:spPr>
        <p:txBody>
          <a:bodyPr wrap="none" rtlCol="0">
            <a:spAutoFit/>
          </a:bodyPr>
          <a:lstStyle/>
          <a:p>
            <a:r>
              <a:rPr lang="en-US" sz="2079" dirty="0">
                <a:solidFill>
                  <a:srgbClr val="00B0F0"/>
                </a:solidFill>
                <a:latin typeface="Segoe UI Semilight" panose="020B0402040204020203" pitchFamily="34" charset="0"/>
                <a:cs typeface="Segoe UI Semilight" panose="020B0402040204020203" pitchFamily="34" charset="0"/>
              </a:rPr>
              <a:t>A globally distributed, massively scalable, multi-model database service</a:t>
            </a:r>
          </a:p>
        </p:txBody>
      </p:sp>
    </p:spTree>
    <p:extLst>
      <p:ext uri="{BB962C8B-B14F-4D97-AF65-F5344CB8AC3E}">
        <p14:creationId xmlns:p14="http://schemas.microsoft.com/office/powerpoint/2010/main" val="2969234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par>
                                <p:cTn id="13" presetID="10" presetClass="entr" presetSubtype="0" fill="hold" nodeType="with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childTnLst>
                          </p:cTn>
                        </p:par>
                        <p:par>
                          <p:cTn id="16" fill="hold">
                            <p:stCondLst>
                              <p:cond delay="1000"/>
                            </p:stCondLst>
                            <p:childTnLst>
                              <p:par>
                                <p:cTn id="17" presetID="10" presetClass="entr" presetSubtype="0" fill="hold" grpId="0" nodeType="afterEffect">
                                  <p:stCondLst>
                                    <p:cond delay="0"/>
                                  </p:stCondLst>
                                  <p:childTnLst>
                                    <p:set>
                                      <p:cBhvr>
                                        <p:cTn id="18" dur="1" fill="hold">
                                          <p:stCondLst>
                                            <p:cond delay="0"/>
                                          </p:stCondLst>
                                        </p:cTn>
                                        <p:tgtEl>
                                          <p:spTgt spid="30"/>
                                        </p:tgtEl>
                                        <p:attrNameLst>
                                          <p:attrName>style.visibility</p:attrName>
                                        </p:attrNameLst>
                                      </p:cBhvr>
                                      <p:to>
                                        <p:strVal val="visible"/>
                                      </p:to>
                                    </p:set>
                                    <p:animEffect transition="in" filter="fade">
                                      <p:cBhvr>
                                        <p:cTn id="19" dur="500"/>
                                        <p:tgtEl>
                                          <p:spTgt spid="30"/>
                                        </p:tgtEl>
                                      </p:cBhvr>
                                    </p:animEffect>
                                  </p:childTnLst>
                                </p:cTn>
                              </p:par>
                            </p:childTnLst>
                          </p:cTn>
                        </p:par>
                        <p:par>
                          <p:cTn id="20" fill="hold">
                            <p:stCondLst>
                              <p:cond delay="1500"/>
                            </p:stCondLst>
                            <p:childTnLst>
                              <p:par>
                                <p:cTn id="21" presetID="10" presetClass="entr" presetSubtype="0" fill="hold" grpId="0" nodeType="afterEffect">
                                  <p:stCondLst>
                                    <p:cond delay="0"/>
                                  </p:stCondLst>
                                  <p:childTnLst>
                                    <p:set>
                                      <p:cBhvr>
                                        <p:cTn id="22" dur="1" fill="hold">
                                          <p:stCondLst>
                                            <p:cond delay="0"/>
                                          </p:stCondLst>
                                        </p:cTn>
                                        <p:tgtEl>
                                          <p:spTgt spid="31"/>
                                        </p:tgtEl>
                                        <p:attrNameLst>
                                          <p:attrName>style.visibility</p:attrName>
                                        </p:attrNameLst>
                                      </p:cBhvr>
                                      <p:to>
                                        <p:strVal val="visible"/>
                                      </p:to>
                                    </p:set>
                                    <p:animEffect transition="in" filter="fade">
                                      <p:cBhvr>
                                        <p:cTn id="23" dur="500"/>
                                        <p:tgtEl>
                                          <p:spTgt spid="31"/>
                                        </p:tgtEl>
                                      </p:cBhvr>
                                    </p:animEffect>
                                  </p:childTnLst>
                                </p:cTn>
                              </p:par>
                            </p:childTnLst>
                          </p:cTn>
                        </p:par>
                        <p:par>
                          <p:cTn id="24" fill="hold">
                            <p:stCondLst>
                              <p:cond delay="2000"/>
                            </p:stCondLst>
                            <p:childTnLst>
                              <p:par>
                                <p:cTn id="25" presetID="53" presetClass="entr" presetSubtype="16" fill="hold" grpId="0" nodeType="afterEffect">
                                  <p:stCondLst>
                                    <p:cond delay="0"/>
                                  </p:stCondLst>
                                  <p:childTnLst>
                                    <p:set>
                                      <p:cBhvr>
                                        <p:cTn id="26" dur="1" fill="hold">
                                          <p:stCondLst>
                                            <p:cond delay="0"/>
                                          </p:stCondLst>
                                        </p:cTn>
                                        <p:tgtEl>
                                          <p:spTgt spid="32"/>
                                        </p:tgtEl>
                                        <p:attrNameLst>
                                          <p:attrName>style.visibility</p:attrName>
                                        </p:attrNameLst>
                                      </p:cBhvr>
                                      <p:to>
                                        <p:strVal val="visible"/>
                                      </p:to>
                                    </p:set>
                                    <p:anim calcmode="lin" valueType="num">
                                      <p:cBhvr>
                                        <p:cTn id="27" dur="500" fill="hold"/>
                                        <p:tgtEl>
                                          <p:spTgt spid="32"/>
                                        </p:tgtEl>
                                        <p:attrNameLst>
                                          <p:attrName>ppt_w</p:attrName>
                                        </p:attrNameLst>
                                      </p:cBhvr>
                                      <p:tavLst>
                                        <p:tav tm="0">
                                          <p:val>
                                            <p:fltVal val="0"/>
                                          </p:val>
                                        </p:tav>
                                        <p:tav tm="100000">
                                          <p:val>
                                            <p:strVal val="#ppt_w"/>
                                          </p:val>
                                        </p:tav>
                                      </p:tavLst>
                                    </p:anim>
                                    <p:anim calcmode="lin" valueType="num">
                                      <p:cBhvr>
                                        <p:cTn id="28" dur="500" fill="hold"/>
                                        <p:tgtEl>
                                          <p:spTgt spid="32"/>
                                        </p:tgtEl>
                                        <p:attrNameLst>
                                          <p:attrName>ppt_h</p:attrName>
                                        </p:attrNameLst>
                                      </p:cBhvr>
                                      <p:tavLst>
                                        <p:tav tm="0">
                                          <p:val>
                                            <p:fltVal val="0"/>
                                          </p:val>
                                        </p:tav>
                                        <p:tav tm="100000">
                                          <p:val>
                                            <p:strVal val="#ppt_h"/>
                                          </p:val>
                                        </p:tav>
                                      </p:tavLst>
                                    </p:anim>
                                    <p:animEffect transition="in" filter="fade">
                                      <p:cBhvr>
                                        <p:cTn id="29" dur="500"/>
                                        <p:tgtEl>
                                          <p:spTgt spid="32"/>
                                        </p:tgtEl>
                                      </p:cBhvr>
                                    </p:animEffect>
                                  </p:childTnLst>
                                </p:cTn>
                              </p:par>
                            </p:childTnLst>
                          </p:cTn>
                        </p:par>
                        <p:par>
                          <p:cTn id="30" fill="hold">
                            <p:stCondLst>
                              <p:cond delay="2500"/>
                            </p:stCondLst>
                            <p:childTnLst>
                              <p:par>
                                <p:cTn id="31" presetID="10" presetClass="entr" presetSubtype="0" fill="hold" grpId="0" nodeType="afterEffect">
                                  <p:stCondLst>
                                    <p:cond delay="0"/>
                                  </p:stCondLst>
                                  <p:childTnLst>
                                    <p:set>
                                      <p:cBhvr>
                                        <p:cTn id="32" dur="1" fill="hold">
                                          <p:stCondLst>
                                            <p:cond delay="0"/>
                                          </p:stCondLst>
                                        </p:cTn>
                                        <p:tgtEl>
                                          <p:spTgt spid="33"/>
                                        </p:tgtEl>
                                        <p:attrNameLst>
                                          <p:attrName>style.visibility</p:attrName>
                                        </p:attrNameLst>
                                      </p:cBhvr>
                                      <p:to>
                                        <p:strVal val="visible"/>
                                      </p:to>
                                    </p:set>
                                    <p:animEffect transition="in" filter="fade">
                                      <p:cBhvr>
                                        <p:cTn id="33" dur="500"/>
                                        <p:tgtEl>
                                          <p:spTgt spid="33"/>
                                        </p:tgtEl>
                                      </p:cBhvr>
                                    </p:animEffect>
                                  </p:childTnLst>
                                </p:cTn>
                              </p:par>
                              <p:par>
                                <p:cTn id="34" presetID="10" presetClass="entr" presetSubtype="0" fill="hold" nodeType="withEffect">
                                  <p:stCondLst>
                                    <p:cond delay="0"/>
                                  </p:stCondLst>
                                  <p:childTnLst>
                                    <p:set>
                                      <p:cBhvr>
                                        <p:cTn id="35" dur="1" fill="hold">
                                          <p:stCondLst>
                                            <p:cond delay="0"/>
                                          </p:stCondLst>
                                        </p:cTn>
                                        <p:tgtEl>
                                          <p:spTgt spid="5"/>
                                        </p:tgtEl>
                                        <p:attrNameLst>
                                          <p:attrName>style.visibility</p:attrName>
                                        </p:attrNameLst>
                                      </p:cBhvr>
                                      <p:to>
                                        <p:strVal val="visible"/>
                                      </p:to>
                                    </p:set>
                                    <p:animEffect transition="in" filter="fade">
                                      <p:cBhvr>
                                        <p:cTn id="3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30" grpId="0"/>
      <p:bldP spid="31" grpId="0"/>
      <p:bldP spid="32" grpId="0"/>
      <p:bldP spid="33"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p:cNvSpPr/>
          <p:nvPr/>
        </p:nvSpPr>
        <p:spPr>
          <a:xfrm>
            <a:off x="1310323" y="3324368"/>
            <a:ext cx="10021315" cy="3056561"/>
          </a:xfrm>
          <a:prstGeom prst="rect">
            <a:avLst/>
          </a:prstGeom>
          <a:solidFill>
            <a:srgbClr val="353535">
              <a:alpha val="70000"/>
            </a:srgbClr>
          </a:solidFill>
          <a:ln w="31750">
            <a:solidFill>
              <a:srgbClr val="DEAE2C"/>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701" dirty="0"/>
          </a:p>
        </p:txBody>
      </p:sp>
      <p:grpSp>
        <p:nvGrpSpPr>
          <p:cNvPr id="2" name="Group 1"/>
          <p:cNvGrpSpPr/>
          <p:nvPr/>
        </p:nvGrpSpPr>
        <p:grpSpPr>
          <a:xfrm>
            <a:off x="907313" y="1399624"/>
            <a:ext cx="4086696" cy="1153776"/>
            <a:chOff x="960120" y="1481230"/>
            <a:chExt cx="4324970" cy="1221047"/>
          </a:xfrm>
        </p:grpSpPr>
        <p:sp>
          <p:nvSpPr>
            <p:cNvPr id="8" name="TextBox 7"/>
            <p:cNvSpPr txBox="1"/>
            <p:nvPr/>
          </p:nvSpPr>
          <p:spPr>
            <a:xfrm>
              <a:off x="960120" y="1481230"/>
              <a:ext cx="2669899" cy="467071"/>
            </a:xfrm>
            <a:prstGeom prst="rect">
              <a:avLst/>
            </a:prstGeom>
            <a:noFill/>
          </p:spPr>
          <p:txBody>
            <a:bodyPr wrap="none" rtlCol="0">
              <a:spAutoFit/>
            </a:bodyPr>
            <a:lstStyle/>
            <a:p>
              <a:r>
                <a:rPr lang="en-US" sz="2268" dirty="0">
                  <a:solidFill>
                    <a:schemeClr val="bg2">
                      <a:lumMod val="25000"/>
                      <a:alpha val="50000"/>
                    </a:schemeClr>
                  </a:solidFill>
                  <a:latin typeface="Segoe UI Semilight" panose="020B0402040204020203" pitchFamily="34" charset="0"/>
                  <a:cs typeface="Segoe UI Semilight" panose="020B0402040204020203" pitchFamily="34" charset="0"/>
                </a:rPr>
                <a:t>Global Distribution</a:t>
              </a:r>
            </a:p>
          </p:txBody>
        </p:sp>
        <p:sp>
          <p:nvSpPr>
            <p:cNvPr id="17" name="TextBox 16"/>
            <p:cNvSpPr txBox="1"/>
            <p:nvPr/>
          </p:nvSpPr>
          <p:spPr>
            <a:xfrm>
              <a:off x="960120" y="2235206"/>
              <a:ext cx="4324970" cy="467071"/>
            </a:xfrm>
            <a:prstGeom prst="rect">
              <a:avLst/>
            </a:prstGeom>
            <a:noFill/>
          </p:spPr>
          <p:txBody>
            <a:bodyPr wrap="none" rtlCol="0">
              <a:spAutoFit/>
            </a:bodyPr>
            <a:lstStyle/>
            <a:p>
              <a:r>
                <a:rPr lang="en-US" sz="2268" dirty="0">
                  <a:solidFill>
                    <a:schemeClr val="bg2">
                      <a:lumMod val="25000"/>
                      <a:alpha val="50000"/>
                    </a:schemeClr>
                  </a:solidFill>
                  <a:latin typeface="Segoe UI Semilight" panose="020B0402040204020203" pitchFamily="34" charset="0"/>
                  <a:cs typeface="Segoe UI Semilight" panose="020B0402040204020203" pitchFamily="34" charset="0"/>
                </a:rPr>
                <a:t>Guaranteed single-digit latency</a:t>
              </a:r>
            </a:p>
          </p:txBody>
        </p:sp>
        <p:sp>
          <p:nvSpPr>
            <p:cNvPr id="16" name="TextBox 15"/>
            <p:cNvSpPr txBox="1"/>
            <p:nvPr/>
          </p:nvSpPr>
          <p:spPr>
            <a:xfrm>
              <a:off x="960120" y="1870250"/>
              <a:ext cx="2304140" cy="467071"/>
            </a:xfrm>
            <a:prstGeom prst="rect">
              <a:avLst/>
            </a:prstGeom>
            <a:noFill/>
          </p:spPr>
          <p:txBody>
            <a:bodyPr wrap="none" rtlCol="0">
              <a:spAutoFit/>
            </a:bodyPr>
            <a:lstStyle/>
            <a:p>
              <a:r>
                <a:rPr lang="en-US" sz="2268" dirty="0">
                  <a:solidFill>
                    <a:schemeClr val="bg2">
                      <a:lumMod val="25000"/>
                      <a:alpha val="50000"/>
                    </a:schemeClr>
                  </a:solidFill>
                  <a:latin typeface="Segoe UI Semilight" panose="020B0402040204020203" pitchFamily="34" charset="0"/>
                  <a:cs typeface="Segoe UI Semilight" panose="020B0402040204020203" pitchFamily="34" charset="0"/>
                </a:rPr>
                <a:t>Elastic scale-out</a:t>
              </a:r>
            </a:p>
          </p:txBody>
        </p:sp>
      </p:grpSp>
      <p:grpSp>
        <p:nvGrpSpPr>
          <p:cNvPr id="6" name="Group 5"/>
          <p:cNvGrpSpPr/>
          <p:nvPr/>
        </p:nvGrpSpPr>
        <p:grpSpPr>
          <a:xfrm>
            <a:off x="501222" y="2494810"/>
            <a:ext cx="4278048" cy="441339"/>
            <a:chOff x="530352" y="2640271"/>
            <a:chExt cx="4527478" cy="467072"/>
          </a:xfrm>
        </p:grpSpPr>
        <p:sp>
          <p:nvSpPr>
            <p:cNvPr id="25" name="TextBox 24"/>
            <p:cNvSpPr txBox="1"/>
            <p:nvPr/>
          </p:nvSpPr>
          <p:spPr>
            <a:xfrm>
              <a:off x="960120" y="2640271"/>
              <a:ext cx="4097710" cy="467072"/>
            </a:xfrm>
            <a:prstGeom prst="rect">
              <a:avLst/>
            </a:prstGeom>
            <a:noFill/>
          </p:spPr>
          <p:txBody>
            <a:bodyPr wrap="none" rtlCol="0">
              <a:spAutoFit/>
            </a:bodyPr>
            <a:lstStyle/>
            <a:p>
              <a:r>
                <a:rPr lang="en-US" sz="2268" dirty="0">
                  <a:solidFill>
                    <a:srgbClr val="7030A0"/>
                  </a:solidFill>
                  <a:latin typeface="Segoe UI Semilight" panose="020B0402040204020203" pitchFamily="34" charset="0"/>
                  <a:cs typeface="Segoe UI Semilight" panose="020B0402040204020203" pitchFamily="34" charset="0"/>
                </a:rPr>
                <a:t>Choice of 5 consistency levels</a:t>
              </a:r>
            </a:p>
          </p:txBody>
        </p:sp>
        <p:pic>
          <p:nvPicPr>
            <p:cNvPr id="26" name="Picture 2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0352" y="2795446"/>
              <a:ext cx="361950" cy="219075"/>
            </a:xfrm>
            <a:prstGeom prst="rect">
              <a:avLst/>
            </a:prstGeom>
          </p:spPr>
        </p:pic>
      </p:gr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1222" y="1546602"/>
            <a:ext cx="342009" cy="207006"/>
          </a:xfrm>
          <a:prstGeom prst="rect">
            <a:avLst/>
          </a:prstGeom>
        </p:spPr>
      </p:pic>
      <p:pic>
        <p:nvPicPr>
          <p:cNvPr id="23" name="Picture 2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1222" y="1918132"/>
            <a:ext cx="342009" cy="207006"/>
          </a:xfrm>
          <a:prstGeom prst="rect">
            <a:avLst/>
          </a:prstGeom>
        </p:spPr>
      </p:pic>
      <p:pic>
        <p:nvPicPr>
          <p:cNvPr id="24" name="Picture 2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1222" y="2255101"/>
            <a:ext cx="342009" cy="207006"/>
          </a:xfrm>
          <a:prstGeom prst="rect">
            <a:avLst/>
          </a:prstGeom>
        </p:spPr>
      </p:pic>
      <p:pic>
        <p:nvPicPr>
          <p:cNvPr id="18" name="Picture 1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656000" y="261408"/>
            <a:ext cx="750464" cy="691219"/>
          </a:xfrm>
          <a:prstGeom prst="rect">
            <a:avLst/>
          </a:prstGeom>
          <a:effectLst>
            <a:outerShdw blurRad="50800" dist="38100" dir="2700000" algn="tl" rotWithShape="0">
              <a:prstClr val="black">
                <a:alpha val="40000"/>
              </a:prstClr>
            </a:outerShdw>
          </a:effectLst>
        </p:spPr>
      </p:pic>
      <p:pic>
        <p:nvPicPr>
          <p:cNvPr id="5" name="Picture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48394" y="1391077"/>
            <a:ext cx="5898071" cy="1900851"/>
          </a:xfrm>
          <a:prstGeom prst="rect">
            <a:avLst/>
          </a:prstGeom>
        </p:spPr>
      </p:pic>
      <p:pic>
        <p:nvPicPr>
          <p:cNvPr id="7" name="Picture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750855" y="2674986"/>
            <a:ext cx="291608" cy="302408"/>
          </a:xfrm>
          <a:prstGeom prst="rect">
            <a:avLst/>
          </a:prstGeom>
          <a:effectLst>
            <a:outerShdw blurRad="50800" dist="38100" dir="2700000" algn="tl" rotWithShape="0">
              <a:prstClr val="black">
                <a:alpha val="40000"/>
              </a:prstClr>
            </a:outerShdw>
          </a:effectLst>
        </p:spPr>
      </p:pic>
      <p:grpSp>
        <p:nvGrpSpPr>
          <p:cNvPr id="20" name="Group 19"/>
          <p:cNvGrpSpPr/>
          <p:nvPr/>
        </p:nvGrpSpPr>
        <p:grpSpPr>
          <a:xfrm>
            <a:off x="501222" y="3119124"/>
            <a:ext cx="10705630" cy="3140074"/>
            <a:chOff x="530354" y="3300984"/>
            <a:chExt cx="11329818" cy="3323156"/>
          </a:xfrm>
        </p:grpSpPr>
        <p:sp>
          <p:nvSpPr>
            <p:cNvPr id="27" name="TextBox 26"/>
            <p:cNvSpPr txBox="1"/>
            <p:nvPr/>
          </p:nvSpPr>
          <p:spPr>
            <a:xfrm>
              <a:off x="1389888" y="3520440"/>
              <a:ext cx="7455898" cy="374715"/>
            </a:xfrm>
            <a:prstGeom prst="rect">
              <a:avLst/>
            </a:prstGeom>
            <a:noFill/>
          </p:spPr>
          <p:txBody>
            <a:bodyPr wrap="none" rtlCol="0">
              <a:spAutoFit/>
            </a:bodyPr>
            <a:lstStyle/>
            <a:p>
              <a:r>
                <a:rPr lang="en-US" sz="1701" dirty="0">
                  <a:solidFill>
                    <a:schemeClr val="accent4">
                      <a:lumMod val="40000"/>
                      <a:lumOff val="60000"/>
                    </a:schemeClr>
                  </a:solidFill>
                  <a:latin typeface="Segoe UI Semibold" panose="020B0702040204020203" pitchFamily="34" charset="0"/>
                  <a:cs typeface="Segoe UI Semibold" panose="020B0702040204020203" pitchFamily="34" charset="0"/>
                </a:rPr>
                <a:t>STRONG</a:t>
              </a:r>
              <a:r>
                <a:rPr lang="en-US" sz="1701" dirty="0">
                  <a:solidFill>
                    <a:srgbClr val="DEAE2C"/>
                  </a:solidFill>
                  <a:latin typeface="Segoe UI Semibold" panose="020B0702040204020203" pitchFamily="34" charset="0"/>
                  <a:cs typeface="Segoe UI Semibold" panose="020B0702040204020203" pitchFamily="34" charset="0"/>
                </a:rPr>
                <a:t>: </a:t>
              </a:r>
              <a:r>
                <a:rPr lang="en-US" sz="1701" dirty="0">
                  <a:solidFill>
                    <a:srgbClr val="FFFFFF"/>
                  </a:solidFill>
                  <a:latin typeface="Segoe UI Semibold" panose="020B0702040204020203" pitchFamily="34" charset="0"/>
                  <a:cs typeface="Segoe UI Semibold" panose="020B0702040204020203" pitchFamily="34" charset="0"/>
                </a:rPr>
                <a:t>Getting perfect data every time no matter how long it takes</a:t>
              </a:r>
            </a:p>
          </p:txBody>
        </p:sp>
        <p:sp>
          <p:nvSpPr>
            <p:cNvPr id="28" name="TextBox 27"/>
            <p:cNvSpPr txBox="1"/>
            <p:nvPr/>
          </p:nvSpPr>
          <p:spPr>
            <a:xfrm>
              <a:off x="1389888" y="3867912"/>
              <a:ext cx="8458306" cy="528619"/>
            </a:xfrm>
            <a:prstGeom prst="rect">
              <a:avLst/>
            </a:prstGeom>
            <a:noFill/>
          </p:spPr>
          <p:txBody>
            <a:bodyPr wrap="none" rtlCol="0">
              <a:spAutoFit/>
            </a:bodyPr>
            <a:lstStyle/>
            <a:p>
              <a:r>
                <a:rPr lang="en-US" sz="1323" dirty="0">
                  <a:solidFill>
                    <a:srgbClr val="FFFFFF"/>
                  </a:solidFill>
                  <a:latin typeface="Segoe UI" panose="020B0502040204020203" pitchFamily="34" charset="0"/>
                  <a:cs typeface="Segoe UI" panose="020B0502040204020203" pitchFamily="34" charset="0"/>
                </a:rPr>
                <a:t>The</a:t>
              </a:r>
              <a:r>
                <a:rPr lang="en-US" sz="1323" dirty="0">
                  <a:solidFill>
                    <a:srgbClr val="FFFFFF"/>
                  </a:solidFill>
                  <a:latin typeface="Segoe UI Semibold" panose="020B0702040204020203" pitchFamily="34" charset="0"/>
                  <a:cs typeface="Segoe UI Semibold" panose="020B0702040204020203" pitchFamily="34" charset="0"/>
                </a:rPr>
                <a:t> </a:t>
              </a:r>
              <a:r>
                <a:rPr lang="en-US" sz="1323" dirty="0">
                  <a:solidFill>
                    <a:srgbClr val="DEAE2C"/>
                  </a:solidFill>
                  <a:latin typeface="Segoe UI Semibold" panose="020B0702040204020203" pitchFamily="34" charset="0"/>
                  <a:cs typeface="Segoe UI Semibold" panose="020B0702040204020203" pitchFamily="34" charset="0"/>
                </a:rPr>
                <a:t>strong</a:t>
              </a:r>
              <a:r>
                <a:rPr lang="en-US" sz="1323" dirty="0">
                  <a:solidFill>
                    <a:srgbClr val="FFFFFF"/>
                  </a:solidFill>
                  <a:latin typeface="Segoe UI Semibold" panose="020B0702040204020203" pitchFamily="34" charset="0"/>
                  <a:cs typeface="Segoe UI Semibold" panose="020B0702040204020203" pitchFamily="34" charset="0"/>
                </a:rPr>
                <a:t> </a:t>
              </a:r>
              <a:r>
                <a:rPr lang="en-US" sz="1323" dirty="0">
                  <a:solidFill>
                    <a:srgbClr val="FFFFFF"/>
                  </a:solidFill>
                  <a:latin typeface="Segoe UI" panose="020B0502040204020203" pitchFamily="34" charset="0"/>
                  <a:cs typeface="Segoe UI" panose="020B0502040204020203" pitchFamily="34" charset="0"/>
                </a:rPr>
                <a:t>model favors data consistency above all else and preserves the order in which data is written.</a:t>
              </a:r>
              <a:br>
                <a:rPr lang="en-US" sz="1323" dirty="0">
                  <a:solidFill>
                    <a:srgbClr val="FFFFFF"/>
                  </a:solidFill>
                  <a:latin typeface="Segoe UI" panose="020B0502040204020203" pitchFamily="34" charset="0"/>
                  <a:cs typeface="Segoe UI" panose="020B0502040204020203" pitchFamily="34" charset="0"/>
                </a:rPr>
              </a:br>
              <a:r>
                <a:rPr lang="en-US" sz="1323" dirty="0">
                  <a:solidFill>
                    <a:srgbClr val="FFFFFF"/>
                  </a:solidFill>
                  <a:latin typeface="Segoe UI" panose="020B0502040204020203" pitchFamily="34" charset="0"/>
                  <a:cs typeface="Segoe UI" panose="020B0502040204020203" pitchFamily="34" charset="0"/>
                </a:rPr>
                <a:t>It guarantees your app users will see all previous writes.</a:t>
              </a:r>
            </a:p>
          </p:txBody>
        </p:sp>
        <p:sp>
          <p:nvSpPr>
            <p:cNvPr id="29" name="TextBox 28"/>
            <p:cNvSpPr txBox="1"/>
            <p:nvPr/>
          </p:nvSpPr>
          <p:spPr>
            <a:xfrm>
              <a:off x="1389888" y="4421217"/>
              <a:ext cx="10070966" cy="528619"/>
            </a:xfrm>
            <a:prstGeom prst="rect">
              <a:avLst/>
            </a:prstGeom>
            <a:noFill/>
          </p:spPr>
          <p:txBody>
            <a:bodyPr wrap="none" rtlCol="0">
              <a:spAutoFit/>
            </a:bodyPr>
            <a:lstStyle/>
            <a:p>
              <a:r>
                <a:rPr lang="en-US" sz="1323" dirty="0">
                  <a:solidFill>
                    <a:srgbClr val="FFFFFF"/>
                  </a:solidFill>
                  <a:latin typeface="Segoe UI" panose="020B0502040204020203" pitchFamily="34" charset="0"/>
                  <a:cs typeface="Segoe UI" panose="020B0502040204020203" pitchFamily="34" charset="0"/>
                </a:rPr>
                <a:t>When you choose the </a:t>
              </a:r>
              <a:r>
                <a:rPr lang="en-US" sz="1323" dirty="0">
                  <a:solidFill>
                    <a:schemeClr val="accent4">
                      <a:lumMod val="40000"/>
                      <a:lumOff val="60000"/>
                    </a:schemeClr>
                  </a:solidFill>
                  <a:latin typeface="Segoe UI Semibold" panose="020B0702040204020203" pitchFamily="34" charset="0"/>
                  <a:cs typeface="Segoe UI Semibold" panose="020B0702040204020203" pitchFamily="34" charset="0"/>
                </a:rPr>
                <a:t>strong </a:t>
              </a:r>
              <a:r>
                <a:rPr lang="en-US" sz="1323" dirty="0">
                  <a:solidFill>
                    <a:srgbClr val="FFFFFF"/>
                  </a:solidFill>
                  <a:latin typeface="Segoe UI" panose="020B0502040204020203" pitchFamily="34" charset="0"/>
                  <a:cs typeface="Segoe UI" panose="020B0502040204020203" pitchFamily="34" charset="0"/>
                </a:rPr>
                <a:t>model, you ask your app users to wait until all data writes have been fully written in the master </a:t>
              </a:r>
              <a:br>
                <a:rPr lang="en-US" sz="1323" dirty="0">
                  <a:solidFill>
                    <a:srgbClr val="FFFFFF"/>
                  </a:solidFill>
                  <a:latin typeface="Segoe UI" panose="020B0502040204020203" pitchFamily="34" charset="0"/>
                  <a:cs typeface="Segoe UI" panose="020B0502040204020203" pitchFamily="34" charset="0"/>
                </a:rPr>
              </a:br>
              <a:r>
                <a:rPr lang="en-US" sz="1323" dirty="0">
                  <a:solidFill>
                    <a:srgbClr val="FFFFFF"/>
                  </a:solidFill>
                  <a:latin typeface="Segoe UI" panose="020B0502040204020203" pitchFamily="34" charset="0"/>
                  <a:cs typeface="Segoe UI" panose="020B0502040204020203" pitchFamily="34" charset="0"/>
                </a:rPr>
                <a:t>and made durably available. Your app users get an error message if their request comes before the data is ready. </a:t>
              </a:r>
            </a:p>
          </p:txBody>
        </p:sp>
        <p:sp>
          <p:nvSpPr>
            <p:cNvPr id="30" name="TextBox 29"/>
            <p:cNvSpPr txBox="1"/>
            <p:nvPr/>
          </p:nvSpPr>
          <p:spPr>
            <a:xfrm>
              <a:off x="1700784" y="4965281"/>
              <a:ext cx="7395030" cy="313168"/>
            </a:xfrm>
            <a:prstGeom prst="rect">
              <a:avLst/>
            </a:prstGeom>
            <a:noFill/>
          </p:spPr>
          <p:txBody>
            <a:bodyPr wrap="none" rtlCol="0">
              <a:spAutoFit/>
            </a:bodyPr>
            <a:lstStyle/>
            <a:p>
              <a:r>
                <a:rPr lang="en-US" sz="1323" dirty="0">
                  <a:solidFill>
                    <a:srgbClr val="FFFFFF"/>
                  </a:solidFill>
                  <a:latin typeface="Segoe UI" panose="020B0502040204020203" pitchFamily="34" charset="0"/>
                  <a:cs typeface="Segoe UI" panose="020B0502040204020203" pitchFamily="34" charset="0"/>
                </a:rPr>
                <a:t>The </a:t>
              </a:r>
              <a:r>
                <a:rPr lang="en-US" sz="1323" dirty="0">
                  <a:solidFill>
                    <a:schemeClr val="accent4">
                      <a:lumMod val="40000"/>
                      <a:lumOff val="60000"/>
                    </a:schemeClr>
                  </a:solidFill>
                  <a:latin typeface="Segoe UI Semibold" panose="020B0702040204020203" pitchFamily="34" charset="0"/>
                  <a:cs typeface="Segoe UI Semibold" panose="020B0702040204020203" pitchFamily="34" charset="0"/>
                </a:rPr>
                <a:t>strong </a:t>
              </a:r>
              <a:r>
                <a:rPr lang="en-US" sz="1323" dirty="0">
                  <a:solidFill>
                    <a:srgbClr val="FFFFFF"/>
                  </a:solidFill>
                  <a:latin typeface="Segoe UI" panose="020B0502040204020203" pitchFamily="34" charset="0"/>
                  <a:cs typeface="Segoe UI" panose="020B0502040204020203" pitchFamily="34" charset="0"/>
                </a:rPr>
                <a:t>model is great if you need your app users to read the absolute truth every time.</a:t>
              </a:r>
            </a:p>
          </p:txBody>
        </p:sp>
        <p:sp>
          <p:nvSpPr>
            <p:cNvPr id="31" name="TextBox 30"/>
            <p:cNvSpPr txBox="1"/>
            <p:nvPr/>
          </p:nvSpPr>
          <p:spPr>
            <a:xfrm>
              <a:off x="1956816" y="5226586"/>
              <a:ext cx="9437234" cy="528619"/>
            </a:xfrm>
            <a:prstGeom prst="rect">
              <a:avLst/>
            </a:prstGeom>
            <a:noFill/>
          </p:spPr>
          <p:txBody>
            <a:bodyPr wrap="none" rtlCol="0">
              <a:spAutoFit/>
            </a:bodyPr>
            <a:lstStyle/>
            <a:p>
              <a:pPr marL="162003" indent="-162003">
                <a:buFont typeface="Courier New" panose="02070309020205020404" pitchFamily="49" charset="0"/>
                <a:buChar char="o"/>
              </a:pPr>
              <a:r>
                <a:rPr lang="en-US" sz="1323" dirty="0">
                  <a:solidFill>
                    <a:srgbClr val="FFFFFF"/>
                  </a:solidFill>
                  <a:latin typeface="Segoe UI Semibold" panose="020B0702040204020203" pitchFamily="34" charset="0"/>
                  <a:cs typeface="Segoe UI Semibold" panose="020B0702040204020203" pitchFamily="34" charset="0"/>
                </a:rPr>
                <a:t> </a:t>
              </a:r>
              <a:r>
                <a:rPr lang="en-US" sz="1323" u="sng" dirty="0">
                  <a:solidFill>
                    <a:schemeClr val="accent4">
                      <a:lumMod val="40000"/>
                      <a:lumOff val="60000"/>
                    </a:schemeClr>
                  </a:solidFill>
                  <a:latin typeface="Segoe UI Semibold" panose="020B0702040204020203" pitchFamily="34" charset="0"/>
                  <a:cs typeface="Segoe UI Semibold" panose="020B0702040204020203" pitchFamily="34" charset="0"/>
                </a:rPr>
                <a:t>Banking accounts</a:t>
              </a:r>
              <a:r>
                <a:rPr lang="en-US" sz="1323" dirty="0">
                  <a:solidFill>
                    <a:srgbClr val="DEAE2C"/>
                  </a:solidFill>
                  <a:latin typeface="Segoe UI Semibold" panose="020B0702040204020203" pitchFamily="34" charset="0"/>
                  <a:cs typeface="Segoe UI Semibold" panose="020B0702040204020203" pitchFamily="34" charset="0"/>
                </a:rPr>
                <a:t> </a:t>
              </a:r>
              <a:r>
                <a:rPr lang="en-US" sz="1323" dirty="0">
                  <a:solidFill>
                    <a:srgbClr val="FFFFFF"/>
                  </a:solidFill>
                  <a:latin typeface="Segoe UI" panose="020B0502040204020203" pitchFamily="34" charset="0"/>
                  <a:cs typeface="Segoe UI" panose="020B0502040204020203" pitchFamily="34" charset="0"/>
                </a:rPr>
                <a:t>need to reflects the order of transactions and provide an accurate balance, so team members in</a:t>
              </a:r>
            </a:p>
            <a:p>
              <a:r>
                <a:rPr lang="en-US" sz="1323" dirty="0">
                  <a:solidFill>
                    <a:srgbClr val="FFFFFF"/>
                  </a:solidFill>
                  <a:latin typeface="Segoe UI" panose="020B0502040204020203" pitchFamily="34" charset="0"/>
                  <a:cs typeface="Segoe UI" panose="020B0502040204020203" pitchFamily="34" charset="0"/>
                </a:rPr>
                <a:t>    different offices don’t pay the same bill twice.</a:t>
              </a:r>
            </a:p>
          </p:txBody>
        </p:sp>
        <p:sp>
          <p:nvSpPr>
            <p:cNvPr id="32" name="TextBox 31"/>
            <p:cNvSpPr txBox="1"/>
            <p:nvPr/>
          </p:nvSpPr>
          <p:spPr>
            <a:xfrm>
              <a:off x="1956816" y="5785249"/>
              <a:ext cx="9903356" cy="528619"/>
            </a:xfrm>
            <a:prstGeom prst="rect">
              <a:avLst/>
            </a:prstGeom>
            <a:noFill/>
          </p:spPr>
          <p:txBody>
            <a:bodyPr wrap="none" rtlCol="0">
              <a:spAutoFit/>
            </a:bodyPr>
            <a:lstStyle/>
            <a:p>
              <a:pPr marL="162003" indent="-162003">
                <a:buFont typeface="Courier New" panose="02070309020205020404" pitchFamily="49" charset="0"/>
                <a:buChar char="o"/>
              </a:pPr>
              <a:r>
                <a:rPr lang="en-US" sz="1323" dirty="0">
                  <a:solidFill>
                    <a:srgbClr val="FFFFFF"/>
                  </a:solidFill>
                  <a:latin typeface="Segoe UI Semibold" panose="020B0702040204020203" pitchFamily="34" charset="0"/>
                  <a:cs typeface="Segoe UI Semibold" panose="020B0702040204020203" pitchFamily="34" charset="0"/>
                </a:rPr>
                <a:t> </a:t>
              </a:r>
              <a:r>
                <a:rPr lang="en-US" sz="1323" u="sng" dirty="0">
                  <a:solidFill>
                    <a:schemeClr val="accent4">
                      <a:lumMod val="40000"/>
                      <a:lumOff val="60000"/>
                    </a:schemeClr>
                  </a:solidFill>
                  <a:latin typeface="Segoe UI Semibold" panose="020B0702040204020203" pitchFamily="34" charset="0"/>
                  <a:cs typeface="Segoe UI Semibold" panose="020B0702040204020203" pitchFamily="34" charset="0"/>
                </a:rPr>
                <a:t>Payment processing</a:t>
              </a:r>
              <a:r>
                <a:rPr lang="en-US" sz="1323" dirty="0">
                  <a:solidFill>
                    <a:schemeClr val="accent4">
                      <a:lumMod val="40000"/>
                      <a:lumOff val="60000"/>
                    </a:schemeClr>
                  </a:solidFill>
                  <a:latin typeface="Segoe UI Semibold" panose="020B0702040204020203" pitchFamily="34" charset="0"/>
                  <a:cs typeface="Segoe UI Semibold" panose="020B0702040204020203" pitchFamily="34" charset="0"/>
                </a:rPr>
                <a:t> </a:t>
              </a:r>
              <a:r>
                <a:rPr lang="en-US" sz="1323" dirty="0">
                  <a:solidFill>
                    <a:srgbClr val="FFFFFF"/>
                  </a:solidFill>
                  <a:latin typeface="Segoe UI" panose="020B0502040204020203" pitchFamily="34" charset="0"/>
                  <a:cs typeface="Segoe UI" panose="020B0502040204020203" pitchFamily="34" charset="0"/>
                </a:rPr>
                <a:t>for online orders need to occur in the correct order especially to avoid charging for the same order</a:t>
              </a:r>
              <a:br>
                <a:rPr lang="en-US" sz="1323" dirty="0">
                  <a:solidFill>
                    <a:srgbClr val="FFFFFF"/>
                  </a:solidFill>
                  <a:latin typeface="Segoe UI" panose="020B0502040204020203" pitchFamily="34" charset="0"/>
                  <a:cs typeface="Segoe UI" panose="020B0502040204020203" pitchFamily="34" charset="0"/>
                </a:rPr>
              </a:br>
              <a:r>
                <a:rPr lang="en-US" sz="1323" dirty="0">
                  <a:solidFill>
                    <a:srgbClr val="FFFFFF"/>
                  </a:solidFill>
                  <a:latin typeface="Segoe UI" panose="020B0502040204020203" pitchFamily="34" charset="0"/>
                  <a:cs typeface="Segoe UI" panose="020B0502040204020203" pitchFamily="34" charset="0"/>
                </a:rPr>
                <a:t> more than once.</a:t>
              </a:r>
            </a:p>
          </p:txBody>
        </p:sp>
        <p:sp>
          <p:nvSpPr>
            <p:cNvPr id="34" name="TextBox 33"/>
            <p:cNvSpPr txBox="1"/>
            <p:nvPr/>
          </p:nvSpPr>
          <p:spPr>
            <a:xfrm>
              <a:off x="1956816" y="6310972"/>
              <a:ext cx="7666938" cy="313168"/>
            </a:xfrm>
            <a:prstGeom prst="rect">
              <a:avLst/>
            </a:prstGeom>
            <a:noFill/>
          </p:spPr>
          <p:txBody>
            <a:bodyPr wrap="none" rtlCol="0">
              <a:spAutoFit/>
            </a:bodyPr>
            <a:lstStyle/>
            <a:p>
              <a:pPr marL="162003" indent="-162003">
                <a:buFont typeface="Courier New" panose="02070309020205020404" pitchFamily="49" charset="0"/>
                <a:buChar char="o"/>
              </a:pPr>
              <a:r>
                <a:rPr lang="en-US" sz="1323" dirty="0">
                  <a:solidFill>
                    <a:srgbClr val="FFFFFF"/>
                  </a:solidFill>
                  <a:latin typeface="Segoe UI Semibold" panose="020B0702040204020203" pitchFamily="34" charset="0"/>
                  <a:cs typeface="Segoe UI Semibold" panose="020B0702040204020203" pitchFamily="34" charset="0"/>
                </a:rPr>
                <a:t> </a:t>
              </a:r>
              <a:r>
                <a:rPr lang="en-US" sz="1323" u="sng" dirty="0">
                  <a:solidFill>
                    <a:schemeClr val="accent4">
                      <a:lumMod val="40000"/>
                      <a:lumOff val="60000"/>
                    </a:schemeClr>
                  </a:solidFill>
                  <a:latin typeface="Segoe UI Semibold" panose="020B0702040204020203" pitchFamily="34" charset="0"/>
                  <a:cs typeface="Segoe UI Semibold" panose="020B0702040204020203" pitchFamily="34" charset="0"/>
                </a:rPr>
                <a:t>Reservation systems</a:t>
              </a:r>
              <a:r>
                <a:rPr lang="en-US" sz="1323" dirty="0">
                  <a:solidFill>
                    <a:schemeClr val="accent4">
                      <a:lumMod val="40000"/>
                      <a:lumOff val="60000"/>
                    </a:schemeClr>
                  </a:solidFill>
                  <a:latin typeface="Segoe UI Semibold" panose="020B0702040204020203" pitchFamily="34" charset="0"/>
                  <a:cs typeface="Segoe UI Semibold" panose="020B0702040204020203" pitchFamily="34" charset="0"/>
                </a:rPr>
                <a:t> </a:t>
              </a:r>
              <a:r>
                <a:rPr lang="en-US" sz="1323" dirty="0">
                  <a:solidFill>
                    <a:srgbClr val="FFFFFF"/>
                  </a:solidFill>
                  <a:latin typeface="Segoe UI" panose="020B0502040204020203" pitchFamily="34" charset="0"/>
                  <a:cs typeface="Segoe UI" panose="020B0502040204020203" pitchFamily="34" charset="0"/>
                </a:rPr>
                <a:t>must show accurate availability when customers finalize their booking.</a:t>
              </a:r>
            </a:p>
          </p:txBody>
        </p:sp>
        <p:pic>
          <p:nvPicPr>
            <p:cNvPr id="10" name="Picture 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30354" y="3300984"/>
              <a:ext cx="755904" cy="762000"/>
            </a:xfrm>
            <a:prstGeom prst="rect">
              <a:avLst/>
            </a:prstGeom>
          </p:spPr>
        </p:pic>
      </p:grpSp>
      <p:grpSp>
        <p:nvGrpSpPr>
          <p:cNvPr id="74" name="Group 73"/>
          <p:cNvGrpSpPr/>
          <p:nvPr/>
        </p:nvGrpSpPr>
        <p:grpSpPr>
          <a:xfrm>
            <a:off x="501223" y="3119124"/>
            <a:ext cx="10678315" cy="2774657"/>
            <a:chOff x="530352" y="3300984"/>
            <a:chExt cx="11300912" cy="2936432"/>
          </a:xfrm>
        </p:grpSpPr>
        <p:sp>
          <p:nvSpPr>
            <p:cNvPr id="75" name="TextBox 74"/>
            <p:cNvSpPr txBox="1"/>
            <p:nvPr/>
          </p:nvSpPr>
          <p:spPr>
            <a:xfrm>
              <a:off x="1389888" y="3520440"/>
              <a:ext cx="8536886" cy="374715"/>
            </a:xfrm>
            <a:prstGeom prst="rect">
              <a:avLst/>
            </a:prstGeom>
            <a:noFill/>
          </p:spPr>
          <p:txBody>
            <a:bodyPr wrap="none" rtlCol="0">
              <a:spAutoFit/>
            </a:bodyPr>
            <a:lstStyle/>
            <a:p>
              <a:r>
                <a:rPr lang="en-US" sz="1701" dirty="0">
                  <a:solidFill>
                    <a:schemeClr val="accent4">
                      <a:lumMod val="40000"/>
                      <a:lumOff val="60000"/>
                    </a:schemeClr>
                  </a:solidFill>
                  <a:latin typeface="Segoe UI Semibold" panose="020B0702040204020203" pitchFamily="34" charset="0"/>
                  <a:cs typeface="Segoe UI Semibold" panose="020B0702040204020203" pitchFamily="34" charset="0"/>
                </a:rPr>
                <a:t>BOUNDED STALENESS: </a:t>
              </a:r>
              <a:r>
                <a:rPr lang="en-US" sz="1701" dirty="0">
                  <a:solidFill>
                    <a:srgbClr val="FFFFFF"/>
                  </a:solidFill>
                  <a:latin typeface="Segoe UI Semibold" panose="020B0702040204020203" pitchFamily="34" charset="0"/>
                  <a:cs typeface="Segoe UI Semibold" panose="020B0702040204020203" pitchFamily="34" charset="0"/>
                </a:rPr>
                <a:t>Fetching data that’s not “too old” to boost performance.</a:t>
              </a:r>
            </a:p>
          </p:txBody>
        </p:sp>
        <p:sp>
          <p:nvSpPr>
            <p:cNvPr id="76" name="TextBox 75"/>
            <p:cNvSpPr txBox="1"/>
            <p:nvPr/>
          </p:nvSpPr>
          <p:spPr>
            <a:xfrm>
              <a:off x="1389888" y="3867913"/>
              <a:ext cx="9301246" cy="313168"/>
            </a:xfrm>
            <a:prstGeom prst="rect">
              <a:avLst/>
            </a:prstGeom>
            <a:noFill/>
          </p:spPr>
          <p:txBody>
            <a:bodyPr wrap="none" rtlCol="0">
              <a:spAutoFit/>
            </a:bodyPr>
            <a:lstStyle/>
            <a:p>
              <a:r>
                <a:rPr lang="en-US" sz="1323" dirty="0">
                  <a:solidFill>
                    <a:srgbClr val="FFFFFF"/>
                  </a:solidFill>
                  <a:latin typeface="Segoe UI" panose="020B0502040204020203" pitchFamily="34" charset="0"/>
                  <a:cs typeface="Segoe UI" panose="020B0502040204020203" pitchFamily="34" charset="0"/>
                </a:rPr>
                <a:t>The</a:t>
              </a:r>
              <a:r>
                <a:rPr lang="en-US" sz="1323" dirty="0">
                  <a:solidFill>
                    <a:srgbClr val="FFFFFF"/>
                  </a:solidFill>
                  <a:latin typeface="Segoe UI Semibold" panose="020B0702040204020203" pitchFamily="34" charset="0"/>
                  <a:cs typeface="Segoe UI Semibold" panose="020B0702040204020203" pitchFamily="34" charset="0"/>
                </a:rPr>
                <a:t> </a:t>
              </a:r>
              <a:r>
                <a:rPr lang="en-US" sz="1323" dirty="0">
                  <a:solidFill>
                    <a:schemeClr val="accent4">
                      <a:lumMod val="40000"/>
                      <a:lumOff val="60000"/>
                    </a:schemeClr>
                  </a:solidFill>
                  <a:latin typeface="Segoe UI Semibold" panose="020B0702040204020203" pitchFamily="34" charset="0"/>
                  <a:cs typeface="Segoe UI Semibold" panose="020B0702040204020203" pitchFamily="34" charset="0"/>
                </a:rPr>
                <a:t>bounded staleness </a:t>
              </a:r>
              <a:r>
                <a:rPr lang="en-US" sz="1323" dirty="0">
                  <a:solidFill>
                    <a:srgbClr val="FFFFFF"/>
                  </a:solidFill>
                  <a:latin typeface="Segoe UI" panose="020B0502040204020203" pitchFamily="34" charset="0"/>
                  <a:cs typeface="Segoe UI" panose="020B0502040204020203" pitchFamily="34" charset="0"/>
                </a:rPr>
                <a:t>model ensures relatively accurate data in a more reasonable time frame than strong model.</a:t>
              </a:r>
            </a:p>
          </p:txBody>
        </p:sp>
        <p:sp>
          <p:nvSpPr>
            <p:cNvPr id="77" name="TextBox 76"/>
            <p:cNvSpPr txBox="1"/>
            <p:nvPr/>
          </p:nvSpPr>
          <p:spPr>
            <a:xfrm>
              <a:off x="1389888" y="4133088"/>
              <a:ext cx="10260700" cy="528619"/>
            </a:xfrm>
            <a:prstGeom prst="rect">
              <a:avLst/>
            </a:prstGeom>
            <a:noFill/>
          </p:spPr>
          <p:txBody>
            <a:bodyPr wrap="none" rtlCol="0">
              <a:spAutoFit/>
            </a:bodyPr>
            <a:lstStyle/>
            <a:p>
              <a:r>
                <a:rPr lang="en-US" sz="1323" dirty="0">
                  <a:solidFill>
                    <a:srgbClr val="FFFFFF"/>
                  </a:solidFill>
                  <a:latin typeface="Segoe UI" panose="020B0502040204020203" pitchFamily="34" charset="0"/>
                  <a:cs typeface="Segoe UI" panose="020B0502040204020203" pitchFamily="34" charset="0"/>
                </a:rPr>
                <a:t>When you choose the</a:t>
              </a:r>
              <a:r>
                <a:rPr lang="en-US" sz="1323" dirty="0">
                  <a:solidFill>
                    <a:srgbClr val="FFFFFF"/>
                  </a:solidFill>
                  <a:latin typeface="Segoe UI Semibold" panose="020B0702040204020203" pitchFamily="34" charset="0"/>
                  <a:cs typeface="Segoe UI Semibold" panose="020B0702040204020203" pitchFamily="34" charset="0"/>
                </a:rPr>
                <a:t> </a:t>
              </a:r>
              <a:r>
                <a:rPr lang="en-US" sz="1323" dirty="0">
                  <a:solidFill>
                    <a:schemeClr val="accent4">
                      <a:lumMod val="40000"/>
                      <a:lumOff val="60000"/>
                    </a:schemeClr>
                  </a:solidFill>
                  <a:latin typeface="Segoe UI Semibold" panose="020B0702040204020203" pitchFamily="34" charset="0"/>
                  <a:cs typeface="Segoe UI Semibold" panose="020B0702040204020203" pitchFamily="34" charset="0"/>
                </a:rPr>
                <a:t>bounded staleness </a:t>
              </a:r>
              <a:r>
                <a:rPr lang="en-US" sz="1323" dirty="0">
                  <a:solidFill>
                    <a:srgbClr val="FFFFFF"/>
                  </a:solidFill>
                  <a:latin typeface="Segoe UI" panose="020B0502040204020203" pitchFamily="34" charset="0"/>
                  <a:cs typeface="Segoe UI" panose="020B0502040204020203" pitchFamily="34" charset="0"/>
                </a:rPr>
                <a:t>model, you are saying it’s okay for apps to fetch old data from local replicas provided</a:t>
              </a:r>
              <a:br>
                <a:rPr lang="en-US" sz="1323" dirty="0">
                  <a:solidFill>
                    <a:srgbClr val="FFFFFF"/>
                  </a:solidFill>
                  <a:latin typeface="Segoe UI" panose="020B0502040204020203" pitchFamily="34" charset="0"/>
                  <a:cs typeface="Segoe UI" panose="020B0502040204020203" pitchFamily="34" charset="0"/>
                </a:rPr>
              </a:br>
              <a:r>
                <a:rPr lang="en-US" sz="1323" dirty="0">
                  <a:solidFill>
                    <a:srgbClr val="FFFFFF"/>
                  </a:solidFill>
                  <a:latin typeface="Segoe UI" panose="020B0502040204020203" pitchFamily="34" charset="0"/>
                  <a:cs typeface="Segoe UI" panose="020B0502040204020203" pitchFamily="34" charset="0"/>
                </a:rPr>
                <a:t>it’s not more than x versions older than a primary or peer. </a:t>
              </a:r>
            </a:p>
          </p:txBody>
        </p:sp>
        <p:sp>
          <p:nvSpPr>
            <p:cNvPr id="78" name="TextBox 77"/>
            <p:cNvSpPr txBox="1"/>
            <p:nvPr/>
          </p:nvSpPr>
          <p:spPr>
            <a:xfrm>
              <a:off x="1700784" y="4638913"/>
              <a:ext cx="8876520" cy="313168"/>
            </a:xfrm>
            <a:prstGeom prst="rect">
              <a:avLst/>
            </a:prstGeom>
            <a:noFill/>
          </p:spPr>
          <p:txBody>
            <a:bodyPr wrap="none" rtlCol="0">
              <a:spAutoFit/>
            </a:bodyPr>
            <a:lstStyle/>
            <a:p>
              <a:r>
                <a:rPr lang="en-US" sz="1323" dirty="0">
                  <a:solidFill>
                    <a:srgbClr val="FFFFFF"/>
                  </a:solidFill>
                  <a:latin typeface="Segoe UI" panose="020B0502040204020203" pitchFamily="34" charset="0"/>
                  <a:cs typeface="Segoe UI" panose="020B0502040204020203" pitchFamily="34" charset="0"/>
                </a:rPr>
                <a:t>The</a:t>
              </a:r>
              <a:r>
                <a:rPr lang="en-US" sz="1323" dirty="0">
                  <a:solidFill>
                    <a:srgbClr val="FFFFFF"/>
                  </a:solidFill>
                  <a:latin typeface="Segoe UI Semibold" panose="020B0702040204020203" pitchFamily="34" charset="0"/>
                  <a:cs typeface="Segoe UI Semibold" panose="020B0702040204020203" pitchFamily="34" charset="0"/>
                </a:rPr>
                <a:t> </a:t>
              </a:r>
              <a:r>
                <a:rPr lang="en-US" sz="1323" dirty="0">
                  <a:solidFill>
                    <a:schemeClr val="accent4">
                      <a:lumMod val="40000"/>
                      <a:lumOff val="60000"/>
                    </a:schemeClr>
                  </a:solidFill>
                  <a:latin typeface="Segoe UI Semibold" panose="020B0702040204020203" pitchFamily="34" charset="0"/>
                  <a:cs typeface="Segoe UI Semibold" panose="020B0702040204020203" pitchFamily="34" charset="0"/>
                </a:rPr>
                <a:t>bounded staleness </a:t>
              </a:r>
              <a:r>
                <a:rPr lang="en-US" sz="1323" dirty="0">
                  <a:solidFill>
                    <a:srgbClr val="FFFFFF"/>
                  </a:solidFill>
                  <a:latin typeface="Segoe UI" panose="020B0502040204020203" pitchFamily="34" charset="0"/>
                  <a:cs typeface="Segoe UI" panose="020B0502040204020203" pitchFamily="34" charset="0"/>
                </a:rPr>
                <a:t>model is great for apps that can afford a little lag time in favor odd data consistency.  </a:t>
              </a:r>
            </a:p>
          </p:txBody>
        </p:sp>
        <p:sp>
          <p:nvSpPr>
            <p:cNvPr id="79" name="TextBox 78"/>
            <p:cNvSpPr txBox="1"/>
            <p:nvPr/>
          </p:nvSpPr>
          <p:spPr>
            <a:xfrm>
              <a:off x="1956816" y="5004430"/>
              <a:ext cx="8694523" cy="744071"/>
            </a:xfrm>
            <a:prstGeom prst="rect">
              <a:avLst/>
            </a:prstGeom>
            <a:noFill/>
          </p:spPr>
          <p:txBody>
            <a:bodyPr wrap="none" rtlCol="0">
              <a:spAutoFit/>
            </a:bodyPr>
            <a:lstStyle/>
            <a:p>
              <a:pPr marL="162003" indent="-162003">
                <a:buFont typeface="Courier New" panose="02070309020205020404" pitchFamily="49" charset="0"/>
                <a:buChar char="o"/>
              </a:pPr>
              <a:r>
                <a:rPr lang="en-US" sz="992" dirty="0">
                  <a:solidFill>
                    <a:srgbClr val="FFFFFF"/>
                  </a:solidFill>
                  <a:latin typeface="Segoe UI Semibold" panose="020B0702040204020203" pitchFamily="34" charset="0"/>
                  <a:cs typeface="Segoe UI Semibold" panose="020B0702040204020203" pitchFamily="34" charset="0"/>
                </a:rPr>
                <a:t> </a:t>
              </a:r>
              <a:r>
                <a:rPr lang="en-US" sz="1323" u="sng" dirty="0">
                  <a:solidFill>
                    <a:schemeClr val="accent4">
                      <a:lumMod val="40000"/>
                      <a:lumOff val="60000"/>
                    </a:schemeClr>
                  </a:solidFill>
                  <a:latin typeface="Segoe UI Semibold" panose="020B0702040204020203" pitchFamily="34" charset="0"/>
                  <a:cs typeface="Segoe UI Semibold" panose="020B0702040204020203" pitchFamily="34" charset="0"/>
                </a:rPr>
                <a:t>Flight status</a:t>
              </a:r>
              <a:r>
                <a:rPr lang="en-US" sz="1323" dirty="0">
                  <a:solidFill>
                    <a:schemeClr val="accent4">
                      <a:lumMod val="40000"/>
                      <a:lumOff val="60000"/>
                    </a:schemeClr>
                  </a:solidFill>
                  <a:latin typeface="Segoe UI Semibold" panose="020B0702040204020203" pitchFamily="34" charset="0"/>
                  <a:cs typeface="Segoe UI Semibold" panose="020B0702040204020203" pitchFamily="34" charset="0"/>
                </a:rPr>
                <a:t> </a:t>
              </a:r>
              <a:r>
                <a:rPr lang="en-US" sz="1323" dirty="0">
                  <a:solidFill>
                    <a:srgbClr val="FFFFFF"/>
                  </a:solidFill>
                  <a:latin typeface="Segoe UI" panose="020B0502040204020203" pitchFamily="34" charset="0"/>
                  <a:cs typeface="Segoe UI" panose="020B0502040204020203" pitchFamily="34" charset="0"/>
                </a:rPr>
                <a:t>apps provide flight arrival time estimations using GPS data collected from planes as they fly.</a:t>
              </a:r>
              <a:br>
                <a:rPr lang="en-US" sz="1323" dirty="0">
                  <a:solidFill>
                    <a:srgbClr val="FFFFFF"/>
                  </a:solidFill>
                  <a:latin typeface="Segoe UI" panose="020B0502040204020203" pitchFamily="34" charset="0"/>
                  <a:cs typeface="Segoe UI" panose="020B0502040204020203" pitchFamily="34" charset="0"/>
                </a:rPr>
              </a:br>
              <a:r>
                <a:rPr lang="en-US" sz="1323" dirty="0">
                  <a:solidFill>
                    <a:srgbClr val="FFFFFF"/>
                  </a:solidFill>
                  <a:latin typeface="Segoe UI" panose="020B0502040204020203" pitchFamily="34" charset="0"/>
                  <a:cs typeface="Segoe UI" panose="020B0502040204020203" pitchFamily="34" charset="0"/>
                </a:rPr>
                <a:t> The GPS data doesn’t have to be the most up to date to provide a reasonable estimation.</a:t>
              </a:r>
            </a:p>
            <a:p>
              <a:r>
                <a:rPr lang="en-US" sz="1323" dirty="0">
                  <a:solidFill>
                    <a:srgbClr val="FFFFFF"/>
                  </a:solidFill>
                  <a:latin typeface="Segoe UI" panose="020B0502040204020203" pitchFamily="34" charset="0"/>
                  <a:cs typeface="Segoe UI" panose="020B0502040204020203" pitchFamily="34" charset="0"/>
                </a:rPr>
                <a:t>      It’s more important that the user get information when they need it.</a:t>
              </a:r>
            </a:p>
          </p:txBody>
        </p:sp>
        <p:sp>
          <p:nvSpPr>
            <p:cNvPr id="80" name="TextBox 79"/>
            <p:cNvSpPr txBox="1"/>
            <p:nvPr/>
          </p:nvSpPr>
          <p:spPr>
            <a:xfrm>
              <a:off x="1956816" y="5708797"/>
              <a:ext cx="9874448" cy="528619"/>
            </a:xfrm>
            <a:prstGeom prst="rect">
              <a:avLst/>
            </a:prstGeom>
            <a:noFill/>
          </p:spPr>
          <p:txBody>
            <a:bodyPr wrap="none" rtlCol="0">
              <a:spAutoFit/>
            </a:bodyPr>
            <a:lstStyle/>
            <a:p>
              <a:pPr marL="162003" indent="-162003">
                <a:buFont typeface="Courier New" panose="02070309020205020404" pitchFamily="49" charset="0"/>
                <a:buChar char="o"/>
              </a:pPr>
              <a:r>
                <a:rPr lang="en-US" sz="992" dirty="0">
                  <a:solidFill>
                    <a:srgbClr val="FFFFFF"/>
                  </a:solidFill>
                  <a:latin typeface="Segoe UI Semibold" panose="020B0702040204020203" pitchFamily="34" charset="0"/>
                  <a:cs typeface="Segoe UI Semibold" panose="020B0702040204020203" pitchFamily="34" charset="0"/>
                </a:rPr>
                <a:t> </a:t>
              </a:r>
              <a:r>
                <a:rPr lang="en-US" sz="1323" u="sng" dirty="0">
                  <a:solidFill>
                    <a:schemeClr val="accent4">
                      <a:lumMod val="40000"/>
                      <a:lumOff val="60000"/>
                    </a:schemeClr>
                  </a:solidFill>
                  <a:latin typeface="Segoe UI Semibold" panose="020B0702040204020203" pitchFamily="34" charset="0"/>
                  <a:cs typeface="Segoe UI Semibold" panose="020B0702040204020203" pitchFamily="34" charset="0"/>
                </a:rPr>
                <a:t>Package tracking</a:t>
              </a:r>
              <a:r>
                <a:rPr lang="en-US" sz="1323" dirty="0">
                  <a:solidFill>
                    <a:schemeClr val="accent4">
                      <a:lumMod val="40000"/>
                      <a:lumOff val="60000"/>
                    </a:schemeClr>
                  </a:solidFill>
                  <a:latin typeface="Segoe UI Semibold" panose="020B0702040204020203" pitchFamily="34" charset="0"/>
                  <a:cs typeface="Segoe UI Semibold" panose="020B0702040204020203" pitchFamily="34" charset="0"/>
                </a:rPr>
                <a:t> </a:t>
              </a:r>
              <a:r>
                <a:rPr lang="en-US" sz="1323" dirty="0">
                  <a:solidFill>
                    <a:srgbClr val="FFFFFF"/>
                  </a:solidFill>
                  <a:latin typeface="Segoe UI Semibold" panose="020B0702040204020203" pitchFamily="34" charset="0"/>
                  <a:cs typeface="Segoe UI Semibold" panose="020B0702040204020203" pitchFamily="34" charset="0"/>
                </a:rPr>
                <a:t>apps for a shipping company need to provide chronologically ordered and check points that show </a:t>
              </a:r>
              <a:br>
                <a:rPr lang="en-US" sz="1323" dirty="0">
                  <a:solidFill>
                    <a:srgbClr val="FFFFFF"/>
                  </a:solidFill>
                  <a:latin typeface="Segoe UI Semibold" panose="020B0702040204020203" pitchFamily="34" charset="0"/>
                  <a:cs typeface="Segoe UI Semibold" panose="020B0702040204020203" pitchFamily="34" charset="0"/>
                </a:rPr>
              </a:br>
              <a:r>
                <a:rPr lang="en-US" sz="1323" dirty="0">
                  <a:solidFill>
                    <a:srgbClr val="FFFFFF"/>
                  </a:solidFill>
                  <a:latin typeface="Segoe UI Semibold" panose="020B0702040204020203" pitchFamily="34" charset="0"/>
                  <a:cs typeface="Segoe UI Semibold" panose="020B0702040204020203" pitchFamily="34" charset="0"/>
                </a:rPr>
                <a:t> where and when a package is received. </a:t>
              </a:r>
            </a:p>
          </p:txBody>
        </p:sp>
        <p:pic>
          <p:nvPicPr>
            <p:cNvPr id="81" name="Picture 8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30352" y="3300984"/>
              <a:ext cx="767715" cy="773906"/>
            </a:xfrm>
            <a:prstGeom prst="rect">
              <a:avLst/>
            </a:prstGeom>
          </p:spPr>
        </p:pic>
      </p:grpSp>
      <p:grpSp>
        <p:nvGrpSpPr>
          <p:cNvPr id="82" name="Group 81"/>
          <p:cNvGrpSpPr/>
          <p:nvPr/>
        </p:nvGrpSpPr>
        <p:grpSpPr>
          <a:xfrm>
            <a:off x="501223" y="3119124"/>
            <a:ext cx="10754449" cy="2991555"/>
            <a:chOff x="530352" y="3300984"/>
            <a:chExt cx="11381485" cy="3165976"/>
          </a:xfrm>
        </p:grpSpPr>
        <p:sp>
          <p:nvSpPr>
            <p:cNvPr id="83" name="TextBox 82"/>
            <p:cNvSpPr txBox="1"/>
            <p:nvPr/>
          </p:nvSpPr>
          <p:spPr>
            <a:xfrm>
              <a:off x="1389888" y="3520440"/>
              <a:ext cx="7561284" cy="374715"/>
            </a:xfrm>
            <a:prstGeom prst="rect">
              <a:avLst/>
            </a:prstGeom>
            <a:noFill/>
          </p:spPr>
          <p:txBody>
            <a:bodyPr wrap="none" rtlCol="0">
              <a:spAutoFit/>
            </a:bodyPr>
            <a:lstStyle/>
            <a:p>
              <a:r>
                <a:rPr lang="en-US" sz="1701" dirty="0">
                  <a:solidFill>
                    <a:schemeClr val="accent4">
                      <a:lumMod val="40000"/>
                      <a:lumOff val="60000"/>
                    </a:schemeClr>
                  </a:solidFill>
                  <a:latin typeface="Segoe UI Semibold" panose="020B0702040204020203" pitchFamily="34" charset="0"/>
                  <a:cs typeface="Segoe UI Semibold" panose="020B0702040204020203" pitchFamily="34" charset="0"/>
                </a:rPr>
                <a:t>SESSION:</a:t>
              </a:r>
              <a:r>
                <a:rPr lang="en-US" sz="1701" dirty="0">
                  <a:solidFill>
                    <a:srgbClr val="DEAE2C"/>
                  </a:solidFill>
                  <a:latin typeface="Segoe UI Semibold" panose="020B0702040204020203" pitchFamily="34" charset="0"/>
                  <a:cs typeface="Segoe UI Semibold" panose="020B0702040204020203" pitchFamily="34" charset="0"/>
                </a:rPr>
                <a:t> </a:t>
              </a:r>
              <a:r>
                <a:rPr lang="en-US" sz="1701" dirty="0">
                  <a:solidFill>
                    <a:srgbClr val="FFFFFF"/>
                  </a:solidFill>
                  <a:latin typeface="Segoe UI Semibold" panose="020B0702040204020203" pitchFamily="34" charset="0"/>
                  <a:cs typeface="Segoe UI Semibold" panose="020B0702040204020203" pitchFamily="34" charset="0"/>
                </a:rPr>
                <a:t>Putting the individual app user’s experience front and center</a:t>
              </a:r>
            </a:p>
          </p:txBody>
        </p:sp>
        <p:sp>
          <p:nvSpPr>
            <p:cNvPr id="84" name="TextBox 83"/>
            <p:cNvSpPr txBox="1"/>
            <p:nvPr/>
          </p:nvSpPr>
          <p:spPr>
            <a:xfrm>
              <a:off x="1389888" y="3867912"/>
              <a:ext cx="9356959" cy="528619"/>
            </a:xfrm>
            <a:prstGeom prst="rect">
              <a:avLst/>
            </a:prstGeom>
            <a:noFill/>
          </p:spPr>
          <p:txBody>
            <a:bodyPr wrap="none" rtlCol="0">
              <a:spAutoFit/>
            </a:bodyPr>
            <a:lstStyle/>
            <a:p>
              <a:r>
                <a:rPr lang="en-US" sz="1323" dirty="0">
                  <a:solidFill>
                    <a:srgbClr val="FFFFFF"/>
                  </a:solidFill>
                  <a:latin typeface="Segoe UI" panose="020B0502040204020203" pitchFamily="34" charset="0"/>
                  <a:cs typeface="Segoe UI" panose="020B0502040204020203" pitchFamily="34" charset="0"/>
                </a:rPr>
                <a:t>The</a:t>
              </a:r>
              <a:r>
                <a:rPr lang="en-US" sz="1323" dirty="0">
                  <a:solidFill>
                    <a:srgbClr val="FFFFFF"/>
                  </a:solidFill>
                  <a:latin typeface="Segoe UI Semibold" panose="020B0702040204020203" pitchFamily="34" charset="0"/>
                  <a:cs typeface="Segoe UI Semibold" panose="020B0702040204020203" pitchFamily="34" charset="0"/>
                </a:rPr>
                <a:t> </a:t>
              </a:r>
              <a:r>
                <a:rPr lang="en-US" sz="1323" dirty="0">
                  <a:solidFill>
                    <a:schemeClr val="accent4">
                      <a:lumMod val="40000"/>
                      <a:lumOff val="60000"/>
                    </a:schemeClr>
                  </a:solidFill>
                  <a:latin typeface="Segoe UI" panose="020B0502040204020203" pitchFamily="34" charset="0"/>
                  <a:cs typeface="Segoe UI" panose="020B0502040204020203" pitchFamily="34" charset="0"/>
                </a:rPr>
                <a:t>session </a:t>
              </a:r>
              <a:r>
                <a:rPr lang="en-US" sz="1323" dirty="0">
                  <a:solidFill>
                    <a:srgbClr val="FFFFFF"/>
                  </a:solidFill>
                  <a:latin typeface="Segoe UI" panose="020B0502040204020203" pitchFamily="34" charset="0"/>
                  <a:cs typeface="Segoe UI" panose="020B0502040204020203" pitchFamily="34" charset="0"/>
                </a:rPr>
                <a:t>model prioritizes the user’s interaction by guaranteeing highly available and consistent data throughout</a:t>
              </a:r>
              <a:br>
                <a:rPr lang="en-US" sz="1323" dirty="0">
                  <a:solidFill>
                    <a:srgbClr val="FFFFFF"/>
                  </a:solidFill>
                  <a:latin typeface="Segoe UI" panose="020B0502040204020203" pitchFamily="34" charset="0"/>
                  <a:cs typeface="Segoe UI" panose="020B0502040204020203" pitchFamily="34" charset="0"/>
                </a:rPr>
              </a:br>
              <a:r>
                <a:rPr lang="en-US" sz="1323" dirty="0">
                  <a:solidFill>
                    <a:srgbClr val="FFFFFF"/>
                  </a:solidFill>
                  <a:latin typeface="Segoe UI" panose="020B0502040204020203" pitchFamily="34" charset="0"/>
                  <a:cs typeface="Segoe UI" panose="020B0502040204020203" pitchFamily="34" charset="0"/>
                </a:rPr>
                <a:t>that particular session. </a:t>
              </a:r>
            </a:p>
          </p:txBody>
        </p:sp>
        <p:sp>
          <p:nvSpPr>
            <p:cNvPr id="85" name="TextBox 84"/>
            <p:cNvSpPr txBox="1"/>
            <p:nvPr/>
          </p:nvSpPr>
          <p:spPr>
            <a:xfrm>
              <a:off x="1389888" y="4366867"/>
              <a:ext cx="10521949" cy="744071"/>
            </a:xfrm>
            <a:prstGeom prst="rect">
              <a:avLst/>
            </a:prstGeom>
            <a:noFill/>
          </p:spPr>
          <p:txBody>
            <a:bodyPr wrap="square" rtlCol="0">
              <a:spAutoFit/>
            </a:bodyPr>
            <a:lstStyle/>
            <a:p>
              <a:r>
                <a:rPr lang="en-US" sz="1323" dirty="0">
                  <a:solidFill>
                    <a:schemeClr val="accent4">
                      <a:lumMod val="40000"/>
                      <a:lumOff val="60000"/>
                    </a:schemeClr>
                  </a:solidFill>
                  <a:latin typeface="Segoe UI Semibold" panose="020B0702040204020203" pitchFamily="34" charset="0"/>
                  <a:cs typeface="Segoe UI Semibold" panose="020B0702040204020203" pitchFamily="34" charset="0"/>
                </a:rPr>
                <a:t>Session </a:t>
              </a:r>
              <a:r>
                <a:rPr lang="en-US" sz="1323" dirty="0">
                  <a:solidFill>
                    <a:srgbClr val="FFFFFF"/>
                  </a:solidFill>
                  <a:latin typeface="Segoe UI" panose="020B0502040204020203" pitchFamily="34" charset="0"/>
                  <a:cs typeface="Segoe UI" panose="020B0502040204020203" pitchFamily="34" charset="0"/>
                </a:rPr>
                <a:t>consistency provides predictable read-your-own-write consistency for a given session with maximum read throughput  while preserving low latency writes and reads.  Consistency within a given session is strong, while consistency outside the given session is eventual. </a:t>
              </a:r>
            </a:p>
          </p:txBody>
        </p:sp>
        <p:sp>
          <p:nvSpPr>
            <p:cNvPr id="86" name="TextBox 85"/>
            <p:cNvSpPr txBox="1"/>
            <p:nvPr/>
          </p:nvSpPr>
          <p:spPr>
            <a:xfrm>
              <a:off x="1700784" y="5043975"/>
              <a:ext cx="7667686" cy="313168"/>
            </a:xfrm>
            <a:prstGeom prst="rect">
              <a:avLst/>
            </a:prstGeom>
            <a:noFill/>
          </p:spPr>
          <p:txBody>
            <a:bodyPr wrap="none" rtlCol="0">
              <a:spAutoFit/>
            </a:bodyPr>
            <a:lstStyle/>
            <a:p>
              <a:r>
                <a:rPr lang="en-US" sz="1323" dirty="0">
                  <a:solidFill>
                    <a:srgbClr val="FFFFFF"/>
                  </a:solidFill>
                  <a:latin typeface="Segoe UI" panose="020B0502040204020203" pitchFamily="34" charset="0"/>
                  <a:cs typeface="Segoe UI" panose="020B0502040204020203" pitchFamily="34" charset="0"/>
                </a:rPr>
                <a:t>The</a:t>
              </a:r>
              <a:r>
                <a:rPr lang="en-US" sz="1323" dirty="0">
                  <a:solidFill>
                    <a:srgbClr val="FFFFFF"/>
                  </a:solidFill>
                  <a:latin typeface="Segoe UI Semibold" panose="020B0702040204020203" pitchFamily="34" charset="0"/>
                  <a:cs typeface="Segoe UI Semibold" panose="020B0702040204020203" pitchFamily="34" charset="0"/>
                </a:rPr>
                <a:t> </a:t>
              </a:r>
              <a:r>
                <a:rPr lang="en-US" sz="1323" dirty="0">
                  <a:solidFill>
                    <a:schemeClr val="accent4">
                      <a:lumMod val="40000"/>
                      <a:lumOff val="60000"/>
                    </a:schemeClr>
                  </a:solidFill>
                  <a:latin typeface="Segoe UI Semibold" panose="020B0702040204020203" pitchFamily="34" charset="0"/>
                  <a:cs typeface="Segoe UI Semibold" panose="020B0702040204020203" pitchFamily="34" charset="0"/>
                </a:rPr>
                <a:t>session</a:t>
              </a:r>
              <a:r>
                <a:rPr lang="en-US" sz="1323" dirty="0">
                  <a:solidFill>
                    <a:srgbClr val="FFFFFF"/>
                  </a:solidFill>
                  <a:latin typeface="Segoe UI Semibold" panose="020B0702040204020203" pitchFamily="34" charset="0"/>
                  <a:cs typeface="Segoe UI Semibold" panose="020B0702040204020203" pitchFamily="34" charset="0"/>
                </a:rPr>
                <a:t> </a:t>
              </a:r>
              <a:r>
                <a:rPr lang="en-US" sz="1323" dirty="0">
                  <a:solidFill>
                    <a:srgbClr val="FFFFFF"/>
                  </a:solidFill>
                  <a:latin typeface="Segoe UI" panose="020B0502040204020203" pitchFamily="34" charset="0"/>
                  <a:cs typeface="Segoe UI" panose="020B0502040204020203" pitchFamily="34" charset="0"/>
                </a:rPr>
                <a:t>model is great for apps that require logical and real-time experiences for the user. </a:t>
              </a:r>
            </a:p>
          </p:txBody>
        </p:sp>
        <p:sp>
          <p:nvSpPr>
            <p:cNvPr id="87" name="TextBox 86"/>
            <p:cNvSpPr txBox="1"/>
            <p:nvPr/>
          </p:nvSpPr>
          <p:spPr>
            <a:xfrm>
              <a:off x="1956816" y="5397242"/>
              <a:ext cx="8143307" cy="528619"/>
            </a:xfrm>
            <a:prstGeom prst="rect">
              <a:avLst/>
            </a:prstGeom>
            <a:noFill/>
          </p:spPr>
          <p:txBody>
            <a:bodyPr wrap="none" rtlCol="0">
              <a:spAutoFit/>
            </a:bodyPr>
            <a:lstStyle/>
            <a:p>
              <a:pPr marL="162003" indent="-162003">
                <a:buFont typeface="Courier New" panose="02070309020205020404" pitchFamily="49" charset="0"/>
                <a:buChar char="o"/>
              </a:pPr>
              <a:r>
                <a:rPr lang="en-US" sz="1323" dirty="0">
                  <a:solidFill>
                    <a:srgbClr val="FFFFFF"/>
                  </a:solidFill>
                  <a:latin typeface="Segoe UI Semibold" panose="020B0702040204020203" pitchFamily="34" charset="0"/>
                  <a:cs typeface="Segoe UI Semibold" panose="020B0702040204020203" pitchFamily="34" charset="0"/>
                </a:rPr>
                <a:t> </a:t>
              </a:r>
              <a:r>
                <a:rPr lang="en-US" sz="1323" u="sng" dirty="0">
                  <a:solidFill>
                    <a:schemeClr val="accent4">
                      <a:lumMod val="40000"/>
                      <a:lumOff val="60000"/>
                    </a:schemeClr>
                  </a:solidFill>
                  <a:latin typeface="Segoe UI Semibold" panose="020B0702040204020203" pitchFamily="34" charset="0"/>
                  <a:cs typeface="Segoe UI Semibold" panose="020B0702040204020203" pitchFamily="34" charset="0"/>
                </a:rPr>
                <a:t>Profile</a:t>
              </a:r>
              <a:r>
                <a:rPr lang="en-US" sz="1323" dirty="0">
                  <a:solidFill>
                    <a:schemeClr val="accent4">
                      <a:lumMod val="40000"/>
                      <a:lumOff val="60000"/>
                    </a:schemeClr>
                  </a:solidFill>
                  <a:latin typeface="Segoe UI Semibold" panose="020B0702040204020203" pitchFamily="34" charset="0"/>
                  <a:cs typeface="Segoe UI Semibold" panose="020B0702040204020203" pitchFamily="34" charset="0"/>
                </a:rPr>
                <a:t> </a:t>
              </a:r>
              <a:r>
                <a:rPr lang="en-US" sz="1323" dirty="0">
                  <a:solidFill>
                    <a:srgbClr val="FFFFFF"/>
                  </a:solidFill>
                  <a:latin typeface="Segoe UI" panose="020B0502040204020203" pitchFamily="34" charset="0"/>
                  <a:cs typeface="Segoe UI" panose="020B0502040204020203" pitchFamily="34" charset="0"/>
                </a:rPr>
                <a:t>updates your user writes to her account must be immediately available for her to read, </a:t>
              </a:r>
            </a:p>
            <a:p>
              <a:r>
                <a:rPr lang="en-US" sz="1323" dirty="0">
                  <a:solidFill>
                    <a:srgbClr val="FFFFFF"/>
                  </a:solidFill>
                  <a:latin typeface="Segoe UI" panose="020B0502040204020203" pitchFamily="34" charset="0"/>
                  <a:cs typeface="Segoe UI" panose="020B0502040204020203" pitchFamily="34" charset="0"/>
                </a:rPr>
                <a:t>      whereas it’s less important for her to read profile updates other users are writing simultaneously. </a:t>
              </a:r>
            </a:p>
          </p:txBody>
        </p:sp>
        <p:sp>
          <p:nvSpPr>
            <p:cNvPr id="88" name="TextBox 87"/>
            <p:cNvSpPr txBox="1"/>
            <p:nvPr/>
          </p:nvSpPr>
          <p:spPr>
            <a:xfrm>
              <a:off x="1956816" y="5938341"/>
              <a:ext cx="9472658" cy="528619"/>
            </a:xfrm>
            <a:prstGeom prst="rect">
              <a:avLst/>
            </a:prstGeom>
            <a:noFill/>
          </p:spPr>
          <p:txBody>
            <a:bodyPr wrap="none" rtlCol="0">
              <a:spAutoFit/>
            </a:bodyPr>
            <a:lstStyle/>
            <a:p>
              <a:pPr marL="162003" indent="-162003">
                <a:buFont typeface="Courier New" panose="02070309020205020404" pitchFamily="49" charset="0"/>
                <a:buChar char="o"/>
              </a:pPr>
              <a:r>
                <a:rPr lang="en-US" sz="1323" dirty="0">
                  <a:solidFill>
                    <a:srgbClr val="FFFFFF"/>
                  </a:solidFill>
                  <a:latin typeface="Segoe UI Semibold" panose="020B0702040204020203" pitchFamily="34" charset="0"/>
                  <a:cs typeface="Segoe UI Semibold" panose="020B0702040204020203" pitchFamily="34" charset="0"/>
                </a:rPr>
                <a:t> </a:t>
              </a:r>
              <a:r>
                <a:rPr lang="en-US" sz="1323" u="sng" dirty="0">
                  <a:solidFill>
                    <a:schemeClr val="accent4">
                      <a:lumMod val="40000"/>
                      <a:lumOff val="60000"/>
                    </a:schemeClr>
                  </a:solidFill>
                  <a:latin typeface="Segoe UI Semibold" panose="020B0702040204020203" pitchFamily="34" charset="0"/>
                  <a:cs typeface="Segoe UI Semibold" panose="020B0702040204020203" pitchFamily="34" charset="0"/>
                </a:rPr>
                <a:t>Social music</a:t>
              </a:r>
              <a:r>
                <a:rPr lang="en-US" sz="1323" dirty="0">
                  <a:solidFill>
                    <a:schemeClr val="accent4">
                      <a:lumMod val="40000"/>
                      <a:lumOff val="60000"/>
                    </a:schemeClr>
                  </a:solidFill>
                  <a:latin typeface="Segoe UI Semibold" panose="020B0702040204020203" pitchFamily="34" charset="0"/>
                  <a:cs typeface="Segoe UI Semibold" panose="020B0702040204020203" pitchFamily="34" charset="0"/>
                </a:rPr>
                <a:t> </a:t>
              </a:r>
              <a:r>
                <a:rPr lang="en-US" sz="1323" dirty="0">
                  <a:solidFill>
                    <a:srgbClr val="FFFFFF"/>
                  </a:solidFill>
                  <a:latin typeface="Segoe UI" panose="020B0502040204020203" pitchFamily="34" charset="0"/>
                  <a:cs typeface="Segoe UI" panose="020B0502040204020203" pitchFamily="34" charset="0"/>
                </a:rPr>
                <a:t>apps such as </a:t>
              </a:r>
              <a:r>
                <a:rPr lang="en-US" sz="1323" dirty="0">
                  <a:solidFill>
                    <a:schemeClr val="accent4">
                      <a:lumMod val="40000"/>
                      <a:lumOff val="60000"/>
                    </a:schemeClr>
                  </a:solidFill>
                  <a:latin typeface="Segoe UI" panose="020B0502040204020203" pitchFamily="34" charset="0"/>
                  <a:cs typeface="Segoe UI" panose="020B0502040204020203" pitchFamily="34" charset="0"/>
                </a:rPr>
                <a:t>Spotify</a:t>
              </a:r>
              <a:r>
                <a:rPr lang="en-US" sz="1323" dirty="0">
                  <a:solidFill>
                    <a:srgbClr val="FFFFFF"/>
                  </a:solidFill>
                  <a:latin typeface="Segoe UI" panose="020B0502040204020203" pitchFamily="34" charset="0"/>
                  <a:cs typeface="Segoe UI" panose="020B0502040204020203" pitchFamily="34" charset="0"/>
                </a:rPr>
                <a:t> need to be consistent with users’ playlists preferences as they are building them,</a:t>
              </a:r>
            </a:p>
            <a:p>
              <a:r>
                <a:rPr lang="en-US" sz="1323" dirty="0">
                  <a:solidFill>
                    <a:srgbClr val="FFFFFF"/>
                  </a:solidFill>
                  <a:latin typeface="Segoe UI" panose="020B0502040204020203" pitchFamily="34" charset="0"/>
                  <a:cs typeface="Segoe UI" panose="020B0502040204020203" pitchFamily="34" charset="0"/>
                </a:rPr>
                <a:t>      but the preferences don’t have to show up right away for everyone else who is “following.” </a:t>
              </a:r>
            </a:p>
          </p:txBody>
        </p:sp>
        <p:pic>
          <p:nvPicPr>
            <p:cNvPr id="89" name="Picture 88"/>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30352" y="3300984"/>
              <a:ext cx="757809" cy="757809"/>
            </a:xfrm>
            <a:prstGeom prst="rect">
              <a:avLst/>
            </a:prstGeom>
          </p:spPr>
        </p:pic>
      </p:grpSp>
      <p:grpSp>
        <p:nvGrpSpPr>
          <p:cNvPr id="90" name="Group 89"/>
          <p:cNvGrpSpPr/>
          <p:nvPr/>
        </p:nvGrpSpPr>
        <p:grpSpPr>
          <a:xfrm>
            <a:off x="501223" y="3119124"/>
            <a:ext cx="10849673" cy="3106755"/>
            <a:chOff x="530352" y="3300984"/>
            <a:chExt cx="11482261" cy="3287893"/>
          </a:xfrm>
        </p:grpSpPr>
        <p:sp>
          <p:nvSpPr>
            <p:cNvPr id="91" name="TextBox 90"/>
            <p:cNvSpPr txBox="1"/>
            <p:nvPr/>
          </p:nvSpPr>
          <p:spPr>
            <a:xfrm>
              <a:off x="1389888" y="3520440"/>
              <a:ext cx="10622725" cy="374715"/>
            </a:xfrm>
            <a:prstGeom prst="rect">
              <a:avLst/>
            </a:prstGeom>
            <a:noFill/>
          </p:spPr>
          <p:txBody>
            <a:bodyPr wrap="none" rtlCol="0">
              <a:spAutoFit/>
            </a:bodyPr>
            <a:lstStyle/>
            <a:p>
              <a:r>
                <a:rPr lang="en-US" sz="1701" dirty="0">
                  <a:solidFill>
                    <a:schemeClr val="accent4">
                      <a:lumMod val="40000"/>
                      <a:lumOff val="60000"/>
                    </a:schemeClr>
                  </a:solidFill>
                  <a:latin typeface="Segoe UI Semibold" panose="020B0702040204020203" pitchFamily="34" charset="0"/>
                  <a:cs typeface="Segoe UI Semibold" panose="020B0702040204020203" pitchFamily="34" charset="0"/>
                </a:rPr>
                <a:t>CONSISTENT PREFIX: </a:t>
              </a:r>
              <a:r>
                <a:rPr lang="en-US" sz="1701" dirty="0">
                  <a:solidFill>
                    <a:srgbClr val="FFFFFF"/>
                  </a:solidFill>
                  <a:latin typeface="Segoe UI Semibold" panose="020B0702040204020203" pitchFamily="34" charset="0"/>
                  <a:cs typeface="Segoe UI Semibold" panose="020B0702040204020203" pitchFamily="34" charset="0"/>
                </a:rPr>
                <a:t>Preserving the order of data writes without too much concern for how old it is</a:t>
              </a:r>
            </a:p>
          </p:txBody>
        </p:sp>
        <p:sp>
          <p:nvSpPr>
            <p:cNvPr id="92" name="TextBox 91"/>
            <p:cNvSpPr txBox="1"/>
            <p:nvPr/>
          </p:nvSpPr>
          <p:spPr>
            <a:xfrm>
              <a:off x="1389888" y="3959264"/>
              <a:ext cx="10512205" cy="313168"/>
            </a:xfrm>
            <a:prstGeom prst="rect">
              <a:avLst/>
            </a:prstGeom>
            <a:noFill/>
          </p:spPr>
          <p:txBody>
            <a:bodyPr wrap="square" rtlCol="0">
              <a:spAutoFit/>
            </a:bodyPr>
            <a:lstStyle/>
            <a:p>
              <a:r>
                <a:rPr lang="en-US" sz="1323" dirty="0">
                  <a:solidFill>
                    <a:srgbClr val="FFFFFF"/>
                  </a:solidFill>
                  <a:latin typeface="Segoe UI" panose="020B0502040204020203" pitchFamily="34" charset="0"/>
                  <a:cs typeface="Segoe UI" panose="020B0502040204020203" pitchFamily="34" charset="0"/>
                </a:rPr>
                <a:t>The </a:t>
              </a:r>
              <a:r>
                <a:rPr lang="en-US" sz="1323" dirty="0">
                  <a:solidFill>
                    <a:schemeClr val="accent4">
                      <a:lumMod val="40000"/>
                      <a:lumOff val="60000"/>
                    </a:schemeClr>
                  </a:solidFill>
                  <a:latin typeface="Segoe UI Semibold" panose="020B0702040204020203" pitchFamily="34" charset="0"/>
                  <a:cs typeface="Segoe UI Semibold" panose="020B0702040204020203" pitchFamily="34" charset="0"/>
                </a:rPr>
                <a:t>consistent prefix </a:t>
              </a:r>
              <a:r>
                <a:rPr lang="en-US" sz="1323" dirty="0">
                  <a:solidFill>
                    <a:srgbClr val="FFFFFF"/>
                  </a:solidFill>
                  <a:latin typeface="Segoe UI" panose="020B0502040204020203" pitchFamily="34" charset="0"/>
                  <a:cs typeface="Segoe UI" panose="020B0502040204020203" pitchFamily="34" charset="0"/>
                </a:rPr>
                <a:t>model favors performance and availability without sacrificing the sequence of events by fetching old data fast </a:t>
              </a:r>
            </a:p>
          </p:txBody>
        </p:sp>
        <p:sp>
          <p:nvSpPr>
            <p:cNvPr id="93" name="TextBox 92"/>
            <p:cNvSpPr txBox="1"/>
            <p:nvPr/>
          </p:nvSpPr>
          <p:spPr>
            <a:xfrm>
              <a:off x="1389888" y="4303727"/>
              <a:ext cx="9268151" cy="744071"/>
            </a:xfrm>
            <a:prstGeom prst="rect">
              <a:avLst/>
            </a:prstGeom>
            <a:noFill/>
          </p:spPr>
          <p:txBody>
            <a:bodyPr wrap="square" rtlCol="0">
              <a:spAutoFit/>
            </a:bodyPr>
            <a:lstStyle/>
            <a:p>
              <a:r>
                <a:rPr lang="en-US" sz="1323" dirty="0">
                  <a:solidFill>
                    <a:srgbClr val="FFFFFF"/>
                  </a:solidFill>
                  <a:latin typeface="Segoe UI" panose="020B0502040204020203" pitchFamily="34" charset="0"/>
                  <a:cs typeface="Segoe UI" panose="020B0502040204020203" pitchFamily="34" charset="0"/>
                </a:rPr>
                <a:t>When you choose the </a:t>
              </a:r>
              <a:r>
                <a:rPr lang="en-US" sz="1323" dirty="0">
                  <a:solidFill>
                    <a:schemeClr val="accent4">
                      <a:lumMod val="40000"/>
                      <a:lumOff val="60000"/>
                    </a:schemeClr>
                  </a:solidFill>
                  <a:latin typeface="Segoe UI Semibold" panose="020B0702040204020203" pitchFamily="34" charset="0"/>
                  <a:cs typeface="Segoe UI Semibold" panose="020B0702040204020203" pitchFamily="34" charset="0"/>
                </a:rPr>
                <a:t>consistent prefix </a:t>
              </a:r>
              <a:r>
                <a:rPr lang="en-US" sz="1323" dirty="0">
                  <a:solidFill>
                    <a:srgbClr val="FFFFFF"/>
                  </a:solidFill>
                  <a:latin typeface="Segoe UI" panose="020B0502040204020203" pitchFamily="34" charset="0"/>
                  <a:cs typeface="Segoe UI" panose="020B0502040204020203" pitchFamily="34" charset="0"/>
                </a:rPr>
                <a:t>model, you’re saying it’s okay to give your app users old data as long as the data read observes the actual sequence of writes. This differs from the eventual model in that it reflects the order of writes as they occurred. </a:t>
              </a:r>
            </a:p>
          </p:txBody>
        </p:sp>
        <p:sp>
          <p:nvSpPr>
            <p:cNvPr id="94" name="TextBox 93"/>
            <p:cNvSpPr txBox="1"/>
            <p:nvPr/>
          </p:nvSpPr>
          <p:spPr>
            <a:xfrm>
              <a:off x="1956816" y="5037387"/>
              <a:ext cx="9628529" cy="528619"/>
            </a:xfrm>
            <a:prstGeom prst="rect">
              <a:avLst/>
            </a:prstGeom>
            <a:noFill/>
          </p:spPr>
          <p:txBody>
            <a:bodyPr wrap="none" rtlCol="0">
              <a:spAutoFit/>
            </a:bodyPr>
            <a:lstStyle/>
            <a:p>
              <a:pPr marL="162003" indent="-162003">
                <a:buFont typeface="Courier New" panose="02070309020205020404" pitchFamily="49" charset="0"/>
                <a:buChar char="o"/>
              </a:pPr>
              <a:r>
                <a:rPr lang="en-US" sz="1323" dirty="0">
                  <a:solidFill>
                    <a:srgbClr val="FFFFFF"/>
                  </a:solidFill>
                  <a:latin typeface="Segoe UI Semibold" panose="020B0702040204020203" pitchFamily="34" charset="0"/>
                  <a:cs typeface="Segoe UI Semibold" panose="020B0702040204020203" pitchFamily="34" charset="0"/>
                </a:rPr>
                <a:t> </a:t>
              </a:r>
              <a:r>
                <a:rPr lang="en-US" sz="1323" u="sng" dirty="0">
                  <a:solidFill>
                    <a:schemeClr val="accent4">
                      <a:lumMod val="40000"/>
                      <a:lumOff val="60000"/>
                    </a:schemeClr>
                  </a:solidFill>
                  <a:latin typeface="Segoe UI Semibold" panose="020B0702040204020203" pitchFamily="34" charset="0"/>
                  <a:cs typeface="Segoe UI Semibold" panose="020B0702040204020203" pitchFamily="34" charset="0"/>
                </a:rPr>
                <a:t>Baseball score</a:t>
              </a:r>
              <a:r>
                <a:rPr lang="en-US" sz="1323" dirty="0">
                  <a:solidFill>
                    <a:schemeClr val="accent4">
                      <a:lumMod val="40000"/>
                      <a:lumOff val="60000"/>
                    </a:schemeClr>
                  </a:solidFill>
                  <a:latin typeface="Segoe UI" panose="020B0502040204020203" pitchFamily="34" charset="0"/>
                  <a:cs typeface="Segoe UI" panose="020B0502040204020203" pitchFamily="34" charset="0"/>
                </a:rPr>
                <a:t> </a:t>
              </a:r>
              <a:r>
                <a:rPr lang="en-US" sz="1323" dirty="0">
                  <a:solidFill>
                    <a:srgbClr val="FFFFFF"/>
                  </a:solidFill>
                  <a:latin typeface="Segoe UI" panose="020B0502040204020203" pitchFamily="34" charset="0"/>
                  <a:cs typeface="Segoe UI" panose="020B0502040204020203" pitchFamily="34" charset="0"/>
                </a:rPr>
                <a:t>updates running at the bottom of ESPN must appear in the order that they occurred during the game</a:t>
              </a:r>
              <a:br>
                <a:rPr lang="en-US" sz="1323" dirty="0">
                  <a:solidFill>
                    <a:srgbClr val="FFFFFF"/>
                  </a:solidFill>
                  <a:latin typeface="Segoe UI" panose="020B0502040204020203" pitchFamily="34" charset="0"/>
                  <a:cs typeface="Segoe UI" panose="020B0502040204020203" pitchFamily="34" charset="0"/>
                </a:rPr>
              </a:br>
              <a:r>
                <a:rPr lang="en-US" sz="1323" dirty="0">
                  <a:solidFill>
                    <a:srgbClr val="FFFFFF"/>
                  </a:solidFill>
                  <a:latin typeface="Segoe UI" panose="020B0502040204020203" pitchFamily="34" charset="0"/>
                  <a:cs typeface="Segoe UI" panose="020B0502040204020203" pitchFamily="34" charset="0"/>
                </a:rPr>
                <a:t> at the expense of being up-to-the minute accurate </a:t>
              </a:r>
            </a:p>
          </p:txBody>
        </p:sp>
        <p:sp>
          <p:nvSpPr>
            <p:cNvPr id="95" name="TextBox 94"/>
            <p:cNvSpPr txBox="1"/>
            <p:nvPr/>
          </p:nvSpPr>
          <p:spPr>
            <a:xfrm>
              <a:off x="1956816" y="5629357"/>
              <a:ext cx="9787114" cy="959520"/>
            </a:xfrm>
            <a:prstGeom prst="rect">
              <a:avLst/>
            </a:prstGeom>
            <a:noFill/>
          </p:spPr>
          <p:txBody>
            <a:bodyPr wrap="none" rtlCol="0">
              <a:spAutoFit/>
            </a:bodyPr>
            <a:lstStyle/>
            <a:p>
              <a:pPr marL="162003" indent="-162003">
                <a:buFont typeface="Courier New" panose="02070309020205020404" pitchFamily="49" charset="0"/>
                <a:buChar char="o"/>
              </a:pPr>
              <a:r>
                <a:rPr lang="en-US" sz="992" dirty="0">
                  <a:solidFill>
                    <a:srgbClr val="FFFFFF"/>
                  </a:solidFill>
                  <a:latin typeface="Segoe UI Semibold" panose="020B0702040204020203" pitchFamily="34" charset="0"/>
                  <a:cs typeface="Segoe UI Semibold" panose="020B0702040204020203" pitchFamily="34" charset="0"/>
                </a:rPr>
                <a:t> </a:t>
              </a:r>
              <a:r>
                <a:rPr lang="en-US" sz="1323" u="sng" dirty="0">
                  <a:solidFill>
                    <a:schemeClr val="accent4">
                      <a:lumMod val="40000"/>
                      <a:lumOff val="60000"/>
                    </a:schemeClr>
                  </a:solidFill>
                  <a:latin typeface="Segoe UI Semibold" panose="020B0702040204020203" pitchFamily="34" charset="0"/>
                  <a:cs typeface="Segoe UI Semibold" panose="020B0702040204020203" pitchFamily="34" charset="0"/>
                </a:rPr>
                <a:t>Social </a:t>
              </a:r>
              <a:r>
                <a:rPr lang="en-US" sz="1323" u="sng" dirty="0">
                  <a:solidFill>
                    <a:schemeClr val="accent4">
                      <a:lumMod val="40000"/>
                      <a:lumOff val="60000"/>
                    </a:schemeClr>
                  </a:solidFill>
                  <a:latin typeface="Segoe UI" panose="020B0502040204020203" pitchFamily="34" charset="0"/>
                  <a:cs typeface="Segoe UI" panose="020B0502040204020203" pitchFamily="34" charset="0"/>
                </a:rPr>
                <a:t>media</a:t>
              </a:r>
              <a:r>
                <a:rPr lang="en-US" sz="1323" dirty="0">
                  <a:solidFill>
                    <a:schemeClr val="accent4">
                      <a:lumMod val="40000"/>
                      <a:lumOff val="60000"/>
                    </a:schemeClr>
                  </a:solidFill>
                  <a:latin typeface="Segoe UI" panose="020B0502040204020203" pitchFamily="34" charset="0"/>
                  <a:cs typeface="Segoe UI" panose="020B0502040204020203" pitchFamily="34" charset="0"/>
                </a:rPr>
                <a:t> </a:t>
              </a:r>
              <a:r>
                <a:rPr lang="en-US" sz="1323" dirty="0">
                  <a:solidFill>
                    <a:srgbClr val="FFFFFF"/>
                  </a:solidFill>
                  <a:latin typeface="Segoe UI" panose="020B0502040204020203" pitchFamily="34" charset="0"/>
                  <a:cs typeface="Segoe UI" panose="020B0502040204020203" pitchFamily="34" charset="0"/>
                </a:rPr>
                <a:t>comments must be ordered to preserve the back-and-forth nature of dialogue and make sense to people</a:t>
              </a:r>
              <a:br>
                <a:rPr lang="en-US" sz="1323" dirty="0">
                  <a:solidFill>
                    <a:srgbClr val="FFFFFF"/>
                  </a:solidFill>
                  <a:latin typeface="Segoe UI" panose="020B0502040204020203" pitchFamily="34" charset="0"/>
                  <a:cs typeface="Segoe UI" panose="020B0502040204020203" pitchFamily="34" charset="0"/>
                </a:rPr>
              </a:br>
              <a:r>
                <a:rPr lang="en-US" sz="1323" dirty="0">
                  <a:solidFill>
                    <a:srgbClr val="FFFFFF"/>
                  </a:solidFill>
                  <a:latin typeface="Segoe UI" panose="020B0502040204020203" pitchFamily="34" charset="0"/>
                  <a:cs typeface="Segoe UI" panose="020B0502040204020203" pitchFamily="34" charset="0"/>
                </a:rPr>
                <a:t> reading them, but the reads do not need to be fully up-to-date.</a:t>
              </a:r>
            </a:p>
            <a:p>
              <a:r>
                <a:rPr lang="en-US" sz="1323" dirty="0">
                  <a:solidFill>
                    <a:srgbClr val="FFFFFF"/>
                  </a:solidFill>
                  <a:latin typeface="Segoe UI" panose="020B0502040204020203" pitchFamily="34" charset="0"/>
                  <a:cs typeface="Segoe UI" panose="020B0502040204020203" pitchFamily="34" charset="0"/>
                </a:rPr>
                <a:t>     As a result, the cost of read operations (in terms of system resources) are lower than </a:t>
              </a:r>
              <a:br>
                <a:rPr lang="en-US" sz="1323" dirty="0">
                  <a:solidFill>
                    <a:srgbClr val="FFFFFF"/>
                  </a:solidFill>
                  <a:latin typeface="Segoe UI" panose="020B0502040204020203" pitchFamily="34" charset="0"/>
                  <a:cs typeface="Segoe UI" panose="020B0502040204020203" pitchFamily="34" charset="0"/>
                </a:rPr>
              </a:br>
              <a:r>
                <a:rPr lang="en-US" sz="1323" dirty="0">
                  <a:solidFill>
                    <a:srgbClr val="FFFFFF"/>
                  </a:solidFill>
                  <a:latin typeface="Segoe UI" panose="020B0502040204020203" pitchFamily="34" charset="0"/>
                  <a:cs typeface="Segoe UI" panose="020B0502040204020203" pitchFamily="34" charset="0"/>
                </a:rPr>
                <a:t>     </a:t>
              </a:r>
              <a:r>
                <a:rPr lang="en-US" sz="1323" dirty="0">
                  <a:solidFill>
                    <a:schemeClr val="accent4">
                      <a:lumMod val="40000"/>
                      <a:lumOff val="60000"/>
                    </a:schemeClr>
                  </a:solidFill>
                  <a:latin typeface="Segoe UI Semibold" panose="020B0702040204020203" pitchFamily="34" charset="0"/>
                  <a:cs typeface="Segoe UI Semibold" panose="020B0702040204020203" pitchFamily="34" charset="0"/>
                </a:rPr>
                <a:t>Session</a:t>
              </a:r>
              <a:r>
                <a:rPr lang="en-US" sz="1323" dirty="0">
                  <a:solidFill>
                    <a:srgbClr val="FFFFFF"/>
                  </a:solidFill>
                  <a:latin typeface="Segoe UI Semibold" panose="020B0702040204020203" pitchFamily="34" charset="0"/>
                  <a:cs typeface="Segoe UI Semibold" panose="020B0702040204020203" pitchFamily="34" charset="0"/>
                </a:rPr>
                <a:t>, </a:t>
              </a:r>
              <a:r>
                <a:rPr lang="en-US" sz="1323" dirty="0">
                  <a:solidFill>
                    <a:schemeClr val="accent4">
                      <a:lumMod val="40000"/>
                      <a:lumOff val="60000"/>
                    </a:schemeClr>
                  </a:solidFill>
                  <a:latin typeface="Segoe UI Semibold" panose="020B0702040204020203" pitchFamily="34" charset="0"/>
                  <a:cs typeface="Segoe UI Semibold" panose="020B0702040204020203" pitchFamily="34" charset="0"/>
                </a:rPr>
                <a:t>Bounded Staleness</a:t>
              </a:r>
              <a:r>
                <a:rPr lang="en-US" sz="1323" dirty="0">
                  <a:solidFill>
                    <a:schemeClr val="accent4">
                      <a:lumMod val="40000"/>
                      <a:lumOff val="60000"/>
                    </a:schemeClr>
                  </a:solidFill>
                  <a:latin typeface="Segoe UI" panose="020B0502040204020203" pitchFamily="34" charset="0"/>
                  <a:cs typeface="Segoe UI" panose="020B0502040204020203" pitchFamily="34" charset="0"/>
                </a:rPr>
                <a:t> </a:t>
              </a:r>
              <a:r>
                <a:rPr lang="en-US" sz="1323" dirty="0">
                  <a:solidFill>
                    <a:srgbClr val="FFFFFF"/>
                  </a:solidFill>
                  <a:latin typeface="Segoe UI" panose="020B0502040204020203" pitchFamily="34" charset="0"/>
                  <a:cs typeface="Segoe UI" panose="020B0502040204020203" pitchFamily="34" charset="0"/>
                </a:rPr>
                <a:t>and </a:t>
              </a:r>
              <a:r>
                <a:rPr lang="en-US" sz="1323" dirty="0">
                  <a:solidFill>
                    <a:schemeClr val="accent4">
                      <a:lumMod val="40000"/>
                      <a:lumOff val="60000"/>
                    </a:schemeClr>
                  </a:solidFill>
                  <a:latin typeface="Segoe UI Semibold" panose="020B0702040204020203" pitchFamily="34" charset="0"/>
                  <a:cs typeface="Segoe UI Semibold" panose="020B0702040204020203" pitchFamily="34" charset="0"/>
                </a:rPr>
                <a:t>Strong</a:t>
              </a:r>
              <a:r>
                <a:rPr lang="en-US" sz="1323" dirty="0">
                  <a:solidFill>
                    <a:srgbClr val="FFFFFF"/>
                  </a:solidFill>
                  <a:latin typeface="Segoe UI" panose="020B0502040204020203" pitchFamily="34" charset="0"/>
                  <a:cs typeface="Segoe UI" panose="020B0502040204020203" pitchFamily="34" charset="0"/>
                </a:rPr>
                <a:t>.  </a:t>
              </a:r>
            </a:p>
          </p:txBody>
        </p:sp>
        <p:pic>
          <p:nvPicPr>
            <p:cNvPr id="96" name="Picture 95"/>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30352" y="3300984"/>
              <a:ext cx="749237" cy="755809"/>
            </a:xfrm>
            <a:prstGeom prst="rect">
              <a:avLst/>
            </a:prstGeom>
          </p:spPr>
        </p:pic>
      </p:grpSp>
      <p:grpSp>
        <p:nvGrpSpPr>
          <p:cNvPr id="9" name="Group 8"/>
          <p:cNvGrpSpPr/>
          <p:nvPr/>
        </p:nvGrpSpPr>
        <p:grpSpPr>
          <a:xfrm>
            <a:off x="501223" y="3136405"/>
            <a:ext cx="10509890" cy="3155157"/>
            <a:chOff x="14246352" y="3317965"/>
            <a:chExt cx="11122667" cy="3339117"/>
          </a:xfrm>
        </p:grpSpPr>
        <p:sp>
          <p:nvSpPr>
            <p:cNvPr id="98" name="TextBox 97"/>
            <p:cNvSpPr txBox="1"/>
            <p:nvPr/>
          </p:nvSpPr>
          <p:spPr>
            <a:xfrm>
              <a:off x="15105884" y="4134500"/>
              <a:ext cx="10262532" cy="744071"/>
            </a:xfrm>
            <a:prstGeom prst="rect">
              <a:avLst/>
            </a:prstGeom>
            <a:noFill/>
          </p:spPr>
          <p:txBody>
            <a:bodyPr wrap="none" rtlCol="0">
              <a:spAutoFit/>
            </a:bodyPr>
            <a:lstStyle/>
            <a:p>
              <a:r>
                <a:rPr lang="en-US" sz="1323" dirty="0">
                  <a:solidFill>
                    <a:srgbClr val="FFFFFF"/>
                  </a:solidFill>
                  <a:latin typeface="Segoe UI" panose="020B0502040204020203" pitchFamily="34" charset="0"/>
                  <a:cs typeface="Segoe UI" panose="020B0502040204020203" pitchFamily="34" charset="0"/>
                </a:rPr>
                <a:t>When you choose the </a:t>
              </a:r>
              <a:r>
                <a:rPr lang="en-US" sz="1323" dirty="0">
                  <a:solidFill>
                    <a:schemeClr val="accent4">
                      <a:lumMod val="40000"/>
                      <a:lumOff val="60000"/>
                    </a:schemeClr>
                  </a:solidFill>
                  <a:latin typeface="Segoe UI Semibold" panose="020B0702040204020203" pitchFamily="34" charset="0"/>
                  <a:cs typeface="Segoe UI Semibold" panose="020B0702040204020203" pitchFamily="34" charset="0"/>
                </a:rPr>
                <a:t>eventual </a:t>
              </a:r>
              <a:r>
                <a:rPr lang="en-US" sz="1323" dirty="0">
                  <a:solidFill>
                    <a:srgbClr val="FFFFFF"/>
                  </a:solidFill>
                  <a:latin typeface="Segoe UI" panose="020B0502040204020203" pitchFamily="34" charset="0"/>
                  <a:cs typeface="Segoe UI" panose="020B0502040204020203" pitchFamily="34" charset="0"/>
                </a:rPr>
                <a:t>model, you’re saying it doesn’t matter what order data is read as long as something is available.</a:t>
              </a:r>
            </a:p>
            <a:p>
              <a:r>
                <a:rPr lang="en-US" sz="1323" dirty="0">
                  <a:solidFill>
                    <a:srgbClr val="FFFFFF"/>
                  </a:solidFill>
                  <a:latin typeface="Segoe UI" panose="020B0502040204020203" pitchFamily="34" charset="0"/>
                  <a:cs typeface="Segoe UI" panose="020B0502040204020203" pitchFamily="34" charset="0"/>
                </a:rPr>
                <a:t>Data that fetches under the eventual model offers the lowest latency for both reads and writes but it also provides the</a:t>
              </a:r>
              <a:br>
                <a:rPr lang="en-US" sz="1323" dirty="0">
                  <a:solidFill>
                    <a:srgbClr val="FFFFFF"/>
                  </a:solidFill>
                  <a:latin typeface="Segoe UI" panose="020B0502040204020203" pitchFamily="34" charset="0"/>
                  <a:cs typeface="Segoe UI" panose="020B0502040204020203" pitchFamily="34" charset="0"/>
                </a:rPr>
              </a:br>
              <a:r>
                <a:rPr lang="en-US" sz="1323" dirty="0">
                  <a:solidFill>
                    <a:srgbClr val="FFFFFF"/>
                  </a:solidFill>
                  <a:latin typeface="Segoe UI" panose="020B0502040204020203" pitchFamily="34" charset="0"/>
                  <a:cs typeface="Segoe UI" panose="020B0502040204020203" pitchFamily="34" charset="0"/>
                </a:rPr>
                <a:t>weakest consistency. </a:t>
              </a:r>
            </a:p>
          </p:txBody>
        </p:sp>
        <p:sp>
          <p:nvSpPr>
            <p:cNvPr id="99" name="TextBox 98"/>
            <p:cNvSpPr txBox="1"/>
            <p:nvPr/>
          </p:nvSpPr>
          <p:spPr>
            <a:xfrm>
              <a:off x="15102627" y="3521378"/>
              <a:ext cx="8053802" cy="374715"/>
            </a:xfrm>
            <a:prstGeom prst="rect">
              <a:avLst/>
            </a:prstGeom>
            <a:noFill/>
          </p:spPr>
          <p:txBody>
            <a:bodyPr wrap="none" rtlCol="0">
              <a:spAutoFit/>
            </a:bodyPr>
            <a:lstStyle/>
            <a:p>
              <a:r>
                <a:rPr lang="en-US" sz="1701" dirty="0">
                  <a:solidFill>
                    <a:schemeClr val="accent4">
                      <a:lumMod val="40000"/>
                      <a:lumOff val="60000"/>
                    </a:schemeClr>
                  </a:solidFill>
                  <a:latin typeface="Segoe UI Semibold" panose="020B0702040204020203" pitchFamily="34" charset="0"/>
                  <a:cs typeface="Segoe UI Semibold" panose="020B0702040204020203" pitchFamily="34" charset="0"/>
                </a:rPr>
                <a:t>EVENTUA</a:t>
              </a:r>
              <a:r>
                <a:rPr lang="en-US" sz="1701" dirty="0">
                  <a:solidFill>
                    <a:srgbClr val="DEAE2C"/>
                  </a:solidFill>
                  <a:latin typeface="Segoe UI Semibold" panose="020B0702040204020203" pitchFamily="34" charset="0"/>
                  <a:cs typeface="Segoe UI Semibold" panose="020B0702040204020203" pitchFamily="34" charset="0"/>
                </a:rPr>
                <a:t>L: </a:t>
              </a:r>
              <a:r>
                <a:rPr lang="en-US" sz="1701" dirty="0">
                  <a:solidFill>
                    <a:srgbClr val="FFFFFF"/>
                  </a:solidFill>
                  <a:latin typeface="Segoe UI Semibold" panose="020B0702040204020203" pitchFamily="34" charset="0"/>
                  <a:cs typeface="Segoe UI Semibold" panose="020B0702040204020203" pitchFamily="34" charset="0"/>
                </a:rPr>
                <a:t>Getting whatever you can, whenever you can, as fast as you can</a:t>
              </a:r>
            </a:p>
          </p:txBody>
        </p:sp>
        <p:sp>
          <p:nvSpPr>
            <p:cNvPr id="100" name="TextBox 99"/>
            <p:cNvSpPr txBox="1"/>
            <p:nvPr/>
          </p:nvSpPr>
          <p:spPr>
            <a:xfrm>
              <a:off x="15105884" y="3869353"/>
              <a:ext cx="6814228" cy="313168"/>
            </a:xfrm>
            <a:prstGeom prst="rect">
              <a:avLst/>
            </a:prstGeom>
            <a:noFill/>
          </p:spPr>
          <p:txBody>
            <a:bodyPr wrap="none" rtlCol="0">
              <a:spAutoFit/>
            </a:bodyPr>
            <a:lstStyle/>
            <a:p>
              <a:r>
                <a:rPr lang="en-US" sz="1323" dirty="0">
                  <a:solidFill>
                    <a:srgbClr val="FFFFFF"/>
                  </a:solidFill>
                  <a:latin typeface="Segoe UI" panose="020B0502040204020203" pitchFamily="34" charset="0"/>
                  <a:cs typeface="Segoe UI" panose="020B0502040204020203" pitchFamily="34" charset="0"/>
                </a:rPr>
                <a:t>The</a:t>
              </a:r>
              <a:r>
                <a:rPr lang="en-US" sz="1323" dirty="0">
                  <a:solidFill>
                    <a:srgbClr val="FFFFFF"/>
                  </a:solidFill>
                  <a:latin typeface="Segoe UI Semibold" panose="020B0702040204020203" pitchFamily="34" charset="0"/>
                  <a:cs typeface="Segoe UI Semibold" panose="020B0702040204020203" pitchFamily="34" charset="0"/>
                </a:rPr>
                <a:t> </a:t>
              </a:r>
              <a:r>
                <a:rPr lang="en-US" sz="1323" dirty="0">
                  <a:solidFill>
                    <a:schemeClr val="accent4">
                      <a:lumMod val="40000"/>
                      <a:lumOff val="60000"/>
                    </a:schemeClr>
                  </a:solidFill>
                  <a:latin typeface="Segoe UI Semibold" panose="020B0702040204020203" pitchFamily="34" charset="0"/>
                  <a:cs typeface="Segoe UI Semibold" panose="020B0702040204020203" pitchFamily="34" charset="0"/>
                </a:rPr>
                <a:t>eventual </a:t>
              </a:r>
              <a:r>
                <a:rPr lang="en-US" sz="1323" dirty="0">
                  <a:solidFill>
                    <a:srgbClr val="FFFFFF"/>
                  </a:solidFill>
                  <a:latin typeface="Segoe UI" panose="020B0502040204020203" pitchFamily="34" charset="0"/>
                  <a:cs typeface="Segoe UI" panose="020B0502040204020203" pitchFamily="34" charset="0"/>
                </a:rPr>
                <a:t>model favors app performance above data consistency or  write order.</a:t>
              </a:r>
            </a:p>
          </p:txBody>
        </p:sp>
        <p:sp>
          <p:nvSpPr>
            <p:cNvPr id="101" name="TextBox 100"/>
            <p:cNvSpPr txBox="1"/>
            <p:nvPr/>
          </p:nvSpPr>
          <p:spPr>
            <a:xfrm>
              <a:off x="15415923" y="4795911"/>
              <a:ext cx="6893758" cy="313168"/>
            </a:xfrm>
            <a:prstGeom prst="rect">
              <a:avLst/>
            </a:prstGeom>
            <a:noFill/>
          </p:spPr>
          <p:txBody>
            <a:bodyPr wrap="none" rtlCol="0">
              <a:spAutoFit/>
            </a:bodyPr>
            <a:lstStyle/>
            <a:p>
              <a:r>
                <a:rPr lang="en-US" sz="1323" dirty="0">
                  <a:solidFill>
                    <a:srgbClr val="FFFFFF"/>
                  </a:solidFill>
                  <a:latin typeface="Segoe UI" panose="020B0502040204020203" pitchFamily="34" charset="0"/>
                  <a:cs typeface="Segoe UI" panose="020B0502040204020203" pitchFamily="34" charset="0"/>
                </a:rPr>
                <a:t>The</a:t>
              </a:r>
              <a:r>
                <a:rPr lang="en-US" sz="1323" dirty="0">
                  <a:solidFill>
                    <a:srgbClr val="FFFFFF"/>
                  </a:solidFill>
                  <a:latin typeface="Segoe UI Semibold" panose="020B0702040204020203" pitchFamily="34" charset="0"/>
                  <a:cs typeface="Segoe UI Semibold" panose="020B0702040204020203" pitchFamily="34" charset="0"/>
                </a:rPr>
                <a:t> </a:t>
              </a:r>
              <a:r>
                <a:rPr lang="en-US" sz="1323" dirty="0">
                  <a:solidFill>
                    <a:schemeClr val="accent4">
                      <a:lumMod val="40000"/>
                      <a:lumOff val="60000"/>
                    </a:schemeClr>
                  </a:solidFill>
                  <a:latin typeface="Segoe UI Semibold" panose="020B0702040204020203" pitchFamily="34" charset="0"/>
                  <a:cs typeface="Segoe UI Semibold" panose="020B0702040204020203" pitchFamily="34" charset="0"/>
                </a:rPr>
                <a:t>eventual </a:t>
              </a:r>
              <a:r>
                <a:rPr lang="en-US" sz="1323" dirty="0">
                  <a:solidFill>
                    <a:srgbClr val="FFFFFF"/>
                  </a:solidFill>
                  <a:latin typeface="Segoe UI" panose="020B0502040204020203" pitchFamily="34" charset="0"/>
                  <a:cs typeface="Segoe UI" panose="020B0502040204020203" pitchFamily="34" charset="0"/>
                </a:rPr>
                <a:t>model is great for apps that live and die according to  their availability. </a:t>
              </a:r>
            </a:p>
          </p:txBody>
        </p:sp>
        <p:sp>
          <p:nvSpPr>
            <p:cNvPr id="102" name="TextBox 101"/>
            <p:cNvSpPr txBox="1"/>
            <p:nvPr/>
          </p:nvSpPr>
          <p:spPr>
            <a:xfrm>
              <a:off x="15676680" y="5028241"/>
              <a:ext cx="9692339" cy="528619"/>
            </a:xfrm>
            <a:prstGeom prst="rect">
              <a:avLst/>
            </a:prstGeom>
            <a:noFill/>
          </p:spPr>
          <p:txBody>
            <a:bodyPr wrap="square" rtlCol="0">
              <a:spAutoFit/>
            </a:bodyPr>
            <a:lstStyle/>
            <a:p>
              <a:pPr marL="162003" indent="-162003">
                <a:buFont typeface="Courier New" panose="02070309020205020404" pitchFamily="49" charset="0"/>
                <a:buChar char="o"/>
              </a:pPr>
              <a:r>
                <a:rPr lang="en-US" sz="1323" dirty="0">
                  <a:solidFill>
                    <a:schemeClr val="accent4">
                      <a:lumMod val="40000"/>
                      <a:lumOff val="60000"/>
                    </a:schemeClr>
                  </a:solidFill>
                  <a:latin typeface="Segoe UI Semibold" panose="020B0702040204020203" pitchFamily="34" charset="0"/>
                  <a:cs typeface="Segoe UI Semibold" panose="020B0702040204020203" pitchFamily="34" charset="0"/>
                </a:rPr>
                <a:t> </a:t>
              </a:r>
              <a:r>
                <a:rPr lang="en-US" sz="1323" u="sng" dirty="0">
                  <a:solidFill>
                    <a:schemeClr val="accent4">
                      <a:lumMod val="40000"/>
                      <a:lumOff val="60000"/>
                    </a:schemeClr>
                  </a:solidFill>
                  <a:latin typeface="Segoe UI Semibold" panose="020B0702040204020203" pitchFamily="34" charset="0"/>
                  <a:cs typeface="Segoe UI Semibold" panose="020B0702040204020203" pitchFamily="34" charset="0"/>
                </a:rPr>
                <a:t>Product reviews</a:t>
              </a:r>
              <a:r>
                <a:rPr lang="en-US" sz="1323" dirty="0">
                  <a:solidFill>
                    <a:schemeClr val="accent4">
                      <a:lumMod val="40000"/>
                      <a:lumOff val="60000"/>
                    </a:schemeClr>
                  </a:solidFill>
                  <a:latin typeface="Segoe UI Semibold" panose="020B0702040204020203" pitchFamily="34" charset="0"/>
                  <a:cs typeface="Segoe UI Semibold" panose="020B0702040204020203" pitchFamily="34" charset="0"/>
                </a:rPr>
                <a:t> </a:t>
              </a:r>
              <a:r>
                <a:rPr lang="en-US" sz="1323" dirty="0">
                  <a:solidFill>
                    <a:srgbClr val="FFFFFF"/>
                  </a:solidFill>
                  <a:latin typeface="Segoe UI" panose="020B0502040204020203" pitchFamily="34" charset="0"/>
                  <a:cs typeface="Segoe UI" panose="020B0502040204020203" pitchFamily="34" charset="0"/>
                </a:rPr>
                <a:t>have to be available for customers to reach when they want them but </a:t>
              </a:r>
            </a:p>
            <a:p>
              <a:r>
                <a:rPr lang="en-US" sz="1323" dirty="0">
                  <a:solidFill>
                    <a:srgbClr val="FFFFFF"/>
                  </a:solidFill>
                  <a:latin typeface="Segoe UI" panose="020B0502040204020203" pitchFamily="34" charset="0"/>
                  <a:cs typeface="Segoe UI" panose="020B0502040204020203" pitchFamily="34" charset="0"/>
                </a:rPr>
                <a:t>      it’s not crucial that the reviews always include the latest ratings or preserve the order of the ratings. </a:t>
              </a:r>
            </a:p>
          </p:txBody>
        </p:sp>
        <p:sp>
          <p:nvSpPr>
            <p:cNvPr id="103" name="TextBox 102"/>
            <p:cNvSpPr txBox="1"/>
            <p:nvPr/>
          </p:nvSpPr>
          <p:spPr>
            <a:xfrm>
              <a:off x="15676681" y="5460374"/>
              <a:ext cx="9626765" cy="744071"/>
            </a:xfrm>
            <a:prstGeom prst="rect">
              <a:avLst/>
            </a:prstGeom>
            <a:noFill/>
          </p:spPr>
          <p:txBody>
            <a:bodyPr wrap="none" rtlCol="0">
              <a:spAutoFit/>
            </a:bodyPr>
            <a:lstStyle/>
            <a:p>
              <a:pPr marL="162003" indent="-162003">
                <a:buFont typeface="Courier New" panose="02070309020205020404" pitchFamily="49" charset="0"/>
                <a:buChar char="o"/>
              </a:pPr>
              <a:r>
                <a:rPr lang="en-US" sz="992" dirty="0">
                  <a:solidFill>
                    <a:srgbClr val="FFFFFF"/>
                  </a:solidFill>
                  <a:latin typeface="Segoe UI Semibold" panose="020B0702040204020203" pitchFamily="34" charset="0"/>
                  <a:cs typeface="Segoe UI Semibold" panose="020B0702040204020203" pitchFamily="34" charset="0"/>
                </a:rPr>
                <a:t> </a:t>
              </a:r>
              <a:r>
                <a:rPr lang="en-US" sz="1323" u="sng" dirty="0">
                  <a:solidFill>
                    <a:schemeClr val="accent4">
                      <a:lumMod val="40000"/>
                      <a:lumOff val="60000"/>
                    </a:schemeClr>
                  </a:solidFill>
                  <a:latin typeface="Segoe UI Semibold" panose="020B0702040204020203" pitchFamily="34" charset="0"/>
                  <a:cs typeface="Segoe UI Semibold" panose="020B0702040204020203" pitchFamily="34" charset="0"/>
                </a:rPr>
                <a:t>Social media</a:t>
              </a:r>
              <a:r>
                <a:rPr lang="en-US" sz="1323" dirty="0">
                  <a:solidFill>
                    <a:schemeClr val="accent4">
                      <a:lumMod val="40000"/>
                      <a:lumOff val="60000"/>
                    </a:schemeClr>
                  </a:solidFill>
                  <a:latin typeface="Segoe UI Semibold" panose="020B0702040204020203" pitchFamily="34" charset="0"/>
                  <a:cs typeface="Segoe UI Semibold" panose="020B0702040204020203" pitchFamily="34" charset="0"/>
                </a:rPr>
                <a:t> </a:t>
              </a:r>
              <a:r>
                <a:rPr lang="en-US" sz="1323" dirty="0">
                  <a:solidFill>
                    <a:srgbClr val="FFFFFF"/>
                  </a:solidFill>
                  <a:latin typeface="Segoe UI" panose="020B0502040204020203" pitchFamily="34" charset="0"/>
                  <a:cs typeface="Segoe UI" panose="020B0502040204020203" pitchFamily="34" charset="0"/>
                </a:rPr>
                <a:t>wall posts (not the comments to a post, but the initial post itself) just need to show up eventually.</a:t>
              </a:r>
            </a:p>
            <a:p>
              <a:r>
                <a:rPr lang="en-US" sz="1323" dirty="0">
                  <a:solidFill>
                    <a:srgbClr val="FFFFFF"/>
                  </a:solidFill>
                  <a:latin typeface="Segoe UI" panose="020B0502040204020203" pitchFamily="34" charset="0"/>
                  <a:cs typeface="Segoe UI" panose="020B0502040204020203" pitchFamily="34" charset="0"/>
                </a:rPr>
                <a:t>      Users care more about seeing activity when they’re on the site then they care about seeing the order of the activity. </a:t>
              </a:r>
            </a:p>
            <a:p>
              <a:r>
                <a:rPr lang="en-US" sz="1323" dirty="0">
                  <a:solidFill>
                    <a:srgbClr val="FFFFFF"/>
                  </a:solidFill>
                  <a:latin typeface="Segoe UI" panose="020B0502040204020203" pitchFamily="34" charset="0"/>
                  <a:cs typeface="Segoe UI" panose="020B0502040204020203" pitchFamily="34" charset="0"/>
                </a:rPr>
                <a:t>      It’s okay if, later on, the posts reorder or repopulate in their feed as long as there’s something new to see now.  </a:t>
              </a:r>
            </a:p>
          </p:txBody>
        </p:sp>
        <p:sp>
          <p:nvSpPr>
            <p:cNvPr id="104" name="TextBox 103"/>
            <p:cNvSpPr txBox="1"/>
            <p:nvPr/>
          </p:nvSpPr>
          <p:spPr>
            <a:xfrm>
              <a:off x="15676681" y="6128463"/>
              <a:ext cx="7267184" cy="528619"/>
            </a:xfrm>
            <a:prstGeom prst="rect">
              <a:avLst/>
            </a:prstGeom>
            <a:noFill/>
          </p:spPr>
          <p:txBody>
            <a:bodyPr wrap="none" rtlCol="0">
              <a:spAutoFit/>
            </a:bodyPr>
            <a:lstStyle/>
            <a:p>
              <a:pPr marL="162003" indent="-162003">
                <a:buFont typeface="Courier New" panose="02070309020205020404" pitchFamily="49" charset="0"/>
                <a:buChar char="o"/>
              </a:pPr>
              <a:r>
                <a:rPr lang="en-US" sz="992" dirty="0">
                  <a:solidFill>
                    <a:srgbClr val="FFFFFF"/>
                  </a:solidFill>
                  <a:latin typeface="Segoe UI Semibold" panose="020B0702040204020203" pitchFamily="34" charset="0"/>
                  <a:cs typeface="Segoe UI Semibold" panose="020B0702040204020203" pitchFamily="34" charset="0"/>
                </a:rPr>
                <a:t> </a:t>
              </a:r>
              <a:r>
                <a:rPr lang="en-US" sz="1323" u="sng" dirty="0">
                  <a:solidFill>
                    <a:schemeClr val="accent4">
                      <a:lumMod val="40000"/>
                      <a:lumOff val="60000"/>
                    </a:schemeClr>
                  </a:solidFill>
                  <a:latin typeface="Segoe UI Semibold" panose="020B0702040204020203" pitchFamily="34" charset="0"/>
                  <a:cs typeface="Segoe UI Semibold" panose="020B0702040204020203" pitchFamily="34" charset="0"/>
                </a:rPr>
                <a:t>Transaction receipts</a:t>
              </a:r>
              <a:r>
                <a:rPr lang="en-US" sz="1323" dirty="0">
                  <a:solidFill>
                    <a:schemeClr val="accent4">
                      <a:lumMod val="40000"/>
                      <a:lumOff val="60000"/>
                    </a:schemeClr>
                  </a:solidFill>
                  <a:latin typeface="Segoe UI Semibold" panose="020B0702040204020203" pitchFamily="34" charset="0"/>
                  <a:cs typeface="Segoe UI Semibold" panose="020B0702040204020203" pitchFamily="34" charset="0"/>
                </a:rPr>
                <a:t> </a:t>
              </a:r>
              <a:r>
                <a:rPr lang="en-US" sz="1323" dirty="0">
                  <a:solidFill>
                    <a:srgbClr val="FFFFFF"/>
                  </a:solidFill>
                  <a:latin typeface="Segoe UI" panose="020B0502040204020203" pitchFamily="34" charset="0"/>
                  <a:cs typeface="Segoe UI" panose="020B0502040204020203" pitchFamily="34" charset="0"/>
                </a:rPr>
                <a:t>don’t necessarily need to be available immediately after purchase,</a:t>
              </a:r>
            </a:p>
            <a:p>
              <a:r>
                <a:rPr lang="en-US" sz="1323" dirty="0">
                  <a:solidFill>
                    <a:srgbClr val="FFFFFF"/>
                  </a:solidFill>
                  <a:latin typeface="Segoe UI" panose="020B0502040204020203" pitchFamily="34" charset="0"/>
                  <a:cs typeface="Segoe UI" panose="020B0502040204020203" pitchFamily="34" charset="0"/>
                </a:rPr>
                <a:t>      as long as they show up within a reasonable window  of time.</a:t>
              </a:r>
            </a:p>
          </p:txBody>
        </p:sp>
        <p:pic>
          <p:nvPicPr>
            <p:cNvPr id="3" name="Picture 2"/>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4246352" y="3317965"/>
              <a:ext cx="761524" cy="761524"/>
            </a:xfrm>
            <a:prstGeom prst="rect">
              <a:avLst/>
            </a:prstGeom>
          </p:spPr>
        </p:pic>
      </p:grpSp>
      <p:sp>
        <p:nvSpPr>
          <p:cNvPr id="59" name="TextBox 58">
            <a:extLst>
              <a:ext uri="{FF2B5EF4-FFF2-40B4-BE49-F238E27FC236}">
                <a16:creationId xmlns:a16="http://schemas.microsoft.com/office/drawing/2014/main" id="{CEB923A8-9C57-455D-995B-1FAE5E3EFF1E}"/>
              </a:ext>
            </a:extLst>
          </p:cNvPr>
          <p:cNvSpPr txBox="1"/>
          <p:nvPr/>
        </p:nvSpPr>
        <p:spPr>
          <a:xfrm>
            <a:off x="310362" y="261408"/>
            <a:ext cx="4290918" cy="732188"/>
          </a:xfrm>
          <a:prstGeom prst="rect">
            <a:avLst/>
          </a:prstGeom>
          <a:noFill/>
        </p:spPr>
        <p:txBody>
          <a:bodyPr wrap="none" rtlCol="0">
            <a:spAutoFit/>
          </a:bodyPr>
          <a:lstStyle/>
          <a:p>
            <a:r>
              <a:rPr lang="en-US" sz="4158" dirty="0">
                <a:latin typeface="Segoe UI Semilight" panose="020B0402040204020203" pitchFamily="34" charset="0"/>
                <a:cs typeface="Segoe UI Semilight" panose="020B0402040204020203" pitchFamily="34" charset="0"/>
              </a:rPr>
              <a:t>Azure Cosmos DB</a:t>
            </a:r>
          </a:p>
        </p:txBody>
      </p:sp>
      <p:sp>
        <p:nvSpPr>
          <p:cNvPr id="60" name="TextBox 59">
            <a:extLst>
              <a:ext uri="{FF2B5EF4-FFF2-40B4-BE49-F238E27FC236}">
                <a16:creationId xmlns:a16="http://schemas.microsoft.com/office/drawing/2014/main" id="{3BDD0974-3B25-4A29-B007-2BBB014FB992}"/>
              </a:ext>
            </a:extLst>
          </p:cNvPr>
          <p:cNvSpPr txBox="1"/>
          <p:nvPr/>
        </p:nvSpPr>
        <p:spPr>
          <a:xfrm>
            <a:off x="333097" y="899082"/>
            <a:ext cx="8310288" cy="412292"/>
          </a:xfrm>
          <a:prstGeom prst="rect">
            <a:avLst/>
          </a:prstGeom>
          <a:noFill/>
        </p:spPr>
        <p:txBody>
          <a:bodyPr wrap="none" rtlCol="0">
            <a:spAutoFit/>
          </a:bodyPr>
          <a:lstStyle/>
          <a:p>
            <a:r>
              <a:rPr lang="en-US" sz="2079" dirty="0">
                <a:solidFill>
                  <a:srgbClr val="00B0F0"/>
                </a:solidFill>
                <a:latin typeface="Segoe UI Semilight" panose="020B0402040204020203" pitchFamily="34" charset="0"/>
                <a:cs typeface="Segoe UI Semilight" panose="020B0402040204020203" pitchFamily="34" charset="0"/>
              </a:rPr>
              <a:t>A globally distributed, massively scalable, multi-model database service</a:t>
            </a:r>
          </a:p>
        </p:txBody>
      </p:sp>
    </p:spTree>
    <p:extLst>
      <p:ext uri="{BB962C8B-B14F-4D97-AF65-F5344CB8AC3E}">
        <p14:creationId xmlns:p14="http://schemas.microsoft.com/office/powerpoint/2010/main" val="651716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par>
                                <p:cTn id="9" presetID="10"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par>
                                <p:cTn id="12" presetID="10" presetClass="entr" presetSubtype="0" fill="hold" nodeType="with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childTnLst>
                          </p:cTn>
                        </p:par>
                        <p:par>
                          <p:cTn id="15" fill="hold">
                            <p:stCondLst>
                              <p:cond delay="500"/>
                            </p:stCondLst>
                            <p:childTnLst>
                              <p:par>
                                <p:cTn id="16" presetID="10" presetClass="entr" presetSubtype="0" fill="hold" nodeType="after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fade">
                                      <p:cBhvr>
                                        <p:cTn id="18" dur="1000"/>
                                        <p:tgtEl>
                                          <p:spTgt spid="20"/>
                                        </p:tgtEl>
                                      </p:cBhvr>
                                    </p:animEffect>
                                  </p:childTnLst>
                                </p:cTn>
                              </p:par>
                            </p:childTnLst>
                          </p:cTn>
                        </p:par>
                      </p:childTnLst>
                    </p:cTn>
                  </p:par>
                  <p:par>
                    <p:cTn id="19" fill="hold">
                      <p:stCondLst>
                        <p:cond delay="indefinite"/>
                      </p:stCondLst>
                      <p:childTnLst>
                        <p:par>
                          <p:cTn id="20" fill="hold">
                            <p:stCondLst>
                              <p:cond delay="0"/>
                            </p:stCondLst>
                            <p:childTnLst>
                              <p:par>
                                <p:cTn id="21" presetID="42" presetClass="path" presetSubtype="0" accel="50000" decel="50000" fill="hold" nodeType="clickEffect">
                                  <p:stCondLst>
                                    <p:cond delay="0"/>
                                  </p:stCondLst>
                                  <p:childTnLst>
                                    <p:animMotion origin="layout" path="M 1.04167E-6 -1.11111E-6 L 0.10612 0.00347 " pathEditMode="relative" rAng="0" ptsTypes="AA">
                                      <p:cBhvr>
                                        <p:cTn id="22" dur="2000" fill="hold"/>
                                        <p:tgtEl>
                                          <p:spTgt spid="7"/>
                                        </p:tgtEl>
                                        <p:attrNameLst>
                                          <p:attrName>ppt_x</p:attrName>
                                          <p:attrName>ppt_y</p:attrName>
                                        </p:attrNameLst>
                                      </p:cBhvr>
                                      <p:rCtr x="5299" y="162"/>
                                    </p:animMotion>
                                  </p:childTnLst>
                                </p:cTn>
                              </p:par>
                              <p:par>
                                <p:cTn id="23" presetID="10" presetClass="exit" presetSubtype="0" fill="hold" nodeType="withEffect">
                                  <p:stCondLst>
                                    <p:cond delay="0"/>
                                  </p:stCondLst>
                                  <p:childTnLst>
                                    <p:animEffect transition="out" filter="fade">
                                      <p:cBhvr>
                                        <p:cTn id="24" dur="500"/>
                                        <p:tgtEl>
                                          <p:spTgt spid="20"/>
                                        </p:tgtEl>
                                      </p:cBhvr>
                                    </p:animEffect>
                                    <p:set>
                                      <p:cBhvr>
                                        <p:cTn id="25" dur="1" fill="hold">
                                          <p:stCondLst>
                                            <p:cond delay="499"/>
                                          </p:stCondLst>
                                        </p:cTn>
                                        <p:tgtEl>
                                          <p:spTgt spid="20"/>
                                        </p:tgtEl>
                                        <p:attrNameLst>
                                          <p:attrName>style.visibility</p:attrName>
                                        </p:attrNameLst>
                                      </p:cBhvr>
                                      <p:to>
                                        <p:strVal val="hidden"/>
                                      </p:to>
                                    </p:set>
                                  </p:childTnLst>
                                </p:cTn>
                              </p:par>
                              <p:par>
                                <p:cTn id="26" presetID="10" presetClass="entr" presetSubtype="0" fill="hold" nodeType="withEffect">
                                  <p:stCondLst>
                                    <p:cond delay="0"/>
                                  </p:stCondLst>
                                  <p:childTnLst>
                                    <p:set>
                                      <p:cBhvr>
                                        <p:cTn id="27" dur="1" fill="hold">
                                          <p:stCondLst>
                                            <p:cond delay="0"/>
                                          </p:stCondLst>
                                        </p:cTn>
                                        <p:tgtEl>
                                          <p:spTgt spid="74"/>
                                        </p:tgtEl>
                                        <p:attrNameLst>
                                          <p:attrName>style.visibility</p:attrName>
                                        </p:attrNameLst>
                                      </p:cBhvr>
                                      <p:to>
                                        <p:strVal val="visible"/>
                                      </p:to>
                                    </p:set>
                                    <p:animEffect transition="in" filter="fade">
                                      <p:cBhvr>
                                        <p:cTn id="28" dur="1000"/>
                                        <p:tgtEl>
                                          <p:spTgt spid="74"/>
                                        </p:tgtEl>
                                      </p:cBhvr>
                                    </p:animEffect>
                                  </p:childTnLst>
                                </p:cTn>
                              </p:par>
                            </p:childTnLst>
                          </p:cTn>
                        </p:par>
                      </p:childTnLst>
                    </p:cTn>
                  </p:par>
                  <p:par>
                    <p:cTn id="29" fill="hold">
                      <p:stCondLst>
                        <p:cond delay="indefinite"/>
                      </p:stCondLst>
                      <p:childTnLst>
                        <p:par>
                          <p:cTn id="30" fill="hold">
                            <p:stCondLst>
                              <p:cond delay="0"/>
                            </p:stCondLst>
                            <p:childTnLst>
                              <p:par>
                                <p:cTn id="31" presetID="42" presetClass="path" presetSubtype="0" accel="50000" decel="50000" fill="hold" nodeType="clickEffect">
                                  <p:stCondLst>
                                    <p:cond delay="0"/>
                                  </p:stCondLst>
                                  <p:childTnLst>
                                    <p:animMotion origin="layout" path="M 0.10612 0.00347 L 0.20625 0.00347 " pathEditMode="relative" rAng="0" ptsTypes="AA">
                                      <p:cBhvr>
                                        <p:cTn id="32" dur="2000" fill="hold"/>
                                        <p:tgtEl>
                                          <p:spTgt spid="7"/>
                                        </p:tgtEl>
                                        <p:attrNameLst>
                                          <p:attrName>ppt_x</p:attrName>
                                          <p:attrName>ppt_y</p:attrName>
                                        </p:attrNameLst>
                                      </p:cBhvr>
                                      <p:rCtr x="5039" y="0"/>
                                    </p:animMotion>
                                  </p:childTnLst>
                                </p:cTn>
                              </p:par>
                              <p:par>
                                <p:cTn id="33" presetID="10" presetClass="exit" presetSubtype="0" fill="hold" nodeType="withEffect">
                                  <p:stCondLst>
                                    <p:cond delay="0"/>
                                  </p:stCondLst>
                                  <p:childTnLst>
                                    <p:animEffect transition="out" filter="fade">
                                      <p:cBhvr>
                                        <p:cTn id="34" dur="500"/>
                                        <p:tgtEl>
                                          <p:spTgt spid="74"/>
                                        </p:tgtEl>
                                      </p:cBhvr>
                                    </p:animEffect>
                                    <p:set>
                                      <p:cBhvr>
                                        <p:cTn id="35" dur="1" fill="hold">
                                          <p:stCondLst>
                                            <p:cond delay="499"/>
                                          </p:stCondLst>
                                        </p:cTn>
                                        <p:tgtEl>
                                          <p:spTgt spid="74"/>
                                        </p:tgtEl>
                                        <p:attrNameLst>
                                          <p:attrName>style.visibility</p:attrName>
                                        </p:attrNameLst>
                                      </p:cBhvr>
                                      <p:to>
                                        <p:strVal val="hidden"/>
                                      </p:to>
                                    </p:set>
                                  </p:childTnLst>
                                </p:cTn>
                              </p:par>
                              <p:par>
                                <p:cTn id="36" presetID="10" presetClass="entr" presetSubtype="0" fill="hold" nodeType="withEffect">
                                  <p:stCondLst>
                                    <p:cond delay="0"/>
                                  </p:stCondLst>
                                  <p:childTnLst>
                                    <p:set>
                                      <p:cBhvr>
                                        <p:cTn id="37" dur="1" fill="hold">
                                          <p:stCondLst>
                                            <p:cond delay="0"/>
                                          </p:stCondLst>
                                        </p:cTn>
                                        <p:tgtEl>
                                          <p:spTgt spid="82"/>
                                        </p:tgtEl>
                                        <p:attrNameLst>
                                          <p:attrName>style.visibility</p:attrName>
                                        </p:attrNameLst>
                                      </p:cBhvr>
                                      <p:to>
                                        <p:strVal val="visible"/>
                                      </p:to>
                                    </p:set>
                                    <p:animEffect transition="in" filter="fade">
                                      <p:cBhvr>
                                        <p:cTn id="38" dur="1000"/>
                                        <p:tgtEl>
                                          <p:spTgt spid="82"/>
                                        </p:tgtEl>
                                      </p:cBhvr>
                                    </p:animEffect>
                                  </p:childTnLst>
                                </p:cTn>
                              </p:par>
                            </p:childTnLst>
                          </p:cTn>
                        </p:par>
                      </p:childTnLst>
                    </p:cTn>
                  </p:par>
                  <p:par>
                    <p:cTn id="39" fill="hold">
                      <p:stCondLst>
                        <p:cond delay="indefinite"/>
                      </p:stCondLst>
                      <p:childTnLst>
                        <p:par>
                          <p:cTn id="40" fill="hold">
                            <p:stCondLst>
                              <p:cond delay="0"/>
                            </p:stCondLst>
                            <p:childTnLst>
                              <p:par>
                                <p:cTn id="41" presetID="42" presetClass="path" presetSubtype="0" accel="50000" decel="50000" fill="hold" nodeType="clickEffect">
                                  <p:stCondLst>
                                    <p:cond delay="0"/>
                                  </p:stCondLst>
                                  <p:childTnLst>
                                    <p:animMotion origin="layout" path="M 0.20625 0.00347 L 0.30924 0.00347 " pathEditMode="relative" rAng="0" ptsTypes="AA">
                                      <p:cBhvr>
                                        <p:cTn id="42" dur="2000" fill="hold"/>
                                        <p:tgtEl>
                                          <p:spTgt spid="7"/>
                                        </p:tgtEl>
                                        <p:attrNameLst>
                                          <p:attrName>ppt_x</p:attrName>
                                          <p:attrName>ppt_y</p:attrName>
                                        </p:attrNameLst>
                                      </p:cBhvr>
                                      <p:rCtr x="5143" y="0"/>
                                    </p:animMotion>
                                  </p:childTnLst>
                                </p:cTn>
                              </p:par>
                              <p:par>
                                <p:cTn id="43" presetID="10" presetClass="exit" presetSubtype="0" fill="hold" nodeType="withEffect">
                                  <p:stCondLst>
                                    <p:cond delay="0"/>
                                  </p:stCondLst>
                                  <p:childTnLst>
                                    <p:animEffect transition="out" filter="fade">
                                      <p:cBhvr>
                                        <p:cTn id="44" dur="500"/>
                                        <p:tgtEl>
                                          <p:spTgt spid="82"/>
                                        </p:tgtEl>
                                      </p:cBhvr>
                                    </p:animEffect>
                                    <p:set>
                                      <p:cBhvr>
                                        <p:cTn id="45" dur="1" fill="hold">
                                          <p:stCondLst>
                                            <p:cond delay="499"/>
                                          </p:stCondLst>
                                        </p:cTn>
                                        <p:tgtEl>
                                          <p:spTgt spid="82"/>
                                        </p:tgtEl>
                                        <p:attrNameLst>
                                          <p:attrName>style.visibility</p:attrName>
                                        </p:attrNameLst>
                                      </p:cBhvr>
                                      <p:to>
                                        <p:strVal val="hidden"/>
                                      </p:to>
                                    </p:set>
                                  </p:childTnLst>
                                </p:cTn>
                              </p:par>
                              <p:par>
                                <p:cTn id="46" presetID="10" presetClass="entr" presetSubtype="0" fill="hold" nodeType="withEffect">
                                  <p:stCondLst>
                                    <p:cond delay="0"/>
                                  </p:stCondLst>
                                  <p:childTnLst>
                                    <p:set>
                                      <p:cBhvr>
                                        <p:cTn id="47" dur="1" fill="hold">
                                          <p:stCondLst>
                                            <p:cond delay="0"/>
                                          </p:stCondLst>
                                        </p:cTn>
                                        <p:tgtEl>
                                          <p:spTgt spid="90"/>
                                        </p:tgtEl>
                                        <p:attrNameLst>
                                          <p:attrName>style.visibility</p:attrName>
                                        </p:attrNameLst>
                                      </p:cBhvr>
                                      <p:to>
                                        <p:strVal val="visible"/>
                                      </p:to>
                                    </p:set>
                                    <p:animEffect transition="in" filter="fade">
                                      <p:cBhvr>
                                        <p:cTn id="48" dur="1000"/>
                                        <p:tgtEl>
                                          <p:spTgt spid="90"/>
                                        </p:tgtEl>
                                      </p:cBhvr>
                                    </p:animEffect>
                                  </p:childTnLst>
                                </p:cTn>
                              </p:par>
                            </p:childTnLst>
                          </p:cTn>
                        </p:par>
                      </p:childTnLst>
                    </p:cTn>
                  </p:par>
                  <p:par>
                    <p:cTn id="49" fill="hold">
                      <p:stCondLst>
                        <p:cond delay="indefinite"/>
                      </p:stCondLst>
                      <p:childTnLst>
                        <p:par>
                          <p:cTn id="50" fill="hold">
                            <p:stCondLst>
                              <p:cond delay="0"/>
                            </p:stCondLst>
                            <p:childTnLst>
                              <p:par>
                                <p:cTn id="51" presetID="42" presetClass="path" presetSubtype="0" accel="50000" decel="50000" fill="hold" nodeType="clickEffect">
                                  <p:stCondLst>
                                    <p:cond delay="0"/>
                                  </p:stCondLst>
                                  <p:childTnLst>
                                    <p:animMotion origin="layout" path="M 0.30925 0.00347 L 0.41328 0.00347 " pathEditMode="relative" rAng="0" ptsTypes="AA">
                                      <p:cBhvr>
                                        <p:cTn id="52" dur="2000" fill="hold"/>
                                        <p:tgtEl>
                                          <p:spTgt spid="7"/>
                                        </p:tgtEl>
                                        <p:attrNameLst>
                                          <p:attrName>ppt_x</p:attrName>
                                          <p:attrName>ppt_y</p:attrName>
                                        </p:attrNameLst>
                                      </p:cBhvr>
                                      <p:rCtr x="5117" y="0"/>
                                    </p:animMotion>
                                  </p:childTnLst>
                                </p:cTn>
                              </p:par>
                              <p:par>
                                <p:cTn id="53" presetID="10" presetClass="exit" presetSubtype="0" fill="hold" nodeType="withEffect">
                                  <p:stCondLst>
                                    <p:cond delay="0"/>
                                  </p:stCondLst>
                                  <p:childTnLst>
                                    <p:animEffect transition="out" filter="fade">
                                      <p:cBhvr>
                                        <p:cTn id="54" dur="500"/>
                                        <p:tgtEl>
                                          <p:spTgt spid="90"/>
                                        </p:tgtEl>
                                      </p:cBhvr>
                                    </p:animEffect>
                                    <p:set>
                                      <p:cBhvr>
                                        <p:cTn id="55" dur="1" fill="hold">
                                          <p:stCondLst>
                                            <p:cond delay="499"/>
                                          </p:stCondLst>
                                        </p:cTn>
                                        <p:tgtEl>
                                          <p:spTgt spid="90"/>
                                        </p:tgtEl>
                                        <p:attrNameLst>
                                          <p:attrName>style.visibility</p:attrName>
                                        </p:attrNameLst>
                                      </p:cBhvr>
                                      <p:to>
                                        <p:strVal val="hidden"/>
                                      </p:to>
                                    </p:set>
                                  </p:childTnLst>
                                </p:cTn>
                              </p:par>
                              <p:par>
                                <p:cTn id="56" presetID="10" presetClass="entr" presetSubtype="0" fill="hold" nodeType="withEffect">
                                  <p:stCondLst>
                                    <p:cond delay="0"/>
                                  </p:stCondLst>
                                  <p:childTnLst>
                                    <p:set>
                                      <p:cBhvr>
                                        <p:cTn id="57" dur="1" fill="hold">
                                          <p:stCondLst>
                                            <p:cond delay="0"/>
                                          </p:stCondLst>
                                        </p:cTn>
                                        <p:tgtEl>
                                          <p:spTgt spid="9"/>
                                        </p:tgtEl>
                                        <p:attrNameLst>
                                          <p:attrName>style.visibility</p:attrName>
                                        </p:attrNameLst>
                                      </p:cBhvr>
                                      <p:to>
                                        <p:strVal val="visible"/>
                                      </p:to>
                                    </p:set>
                                    <p:animEffect transition="in" filter="fade">
                                      <p:cBhvr>
                                        <p:cTn id="5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907313" y="1399625"/>
            <a:ext cx="2522807" cy="441339"/>
          </a:xfrm>
          <a:prstGeom prst="rect">
            <a:avLst/>
          </a:prstGeom>
          <a:noFill/>
        </p:spPr>
        <p:txBody>
          <a:bodyPr wrap="none" rtlCol="0">
            <a:spAutoFit/>
          </a:bodyPr>
          <a:lstStyle/>
          <a:p>
            <a:r>
              <a:rPr lang="en-US" sz="2268" dirty="0">
                <a:solidFill>
                  <a:schemeClr val="bg2">
                    <a:lumMod val="25000"/>
                    <a:alpha val="50000"/>
                  </a:schemeClr>
                </a:solidFill>
                <a:latin typeface="Segoe UI Semilight" panose="020B0402040204020203" pitchFamily="34" charset="0"/>
                <a:cs typeface="Segoe UI Semilight" panose="020B0402040204020203" pitchFamily="34" charset="0"/>
              </a:rPr>
              <a:t>Global Distribution</a:t>
            </a:r>
          </a:p>
        </p:txBody>
      </p:sp>
      <p:pic>
        <p:nvPicPr>
          <p:cNvPr id="19" name="Picture 1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711619" y="247961"/>
            <a:ext cx="788243" cy="604816"/>
          </a:xfrm>
          <a:prstGeom prst="rect">
            <a:avLst/>
          </a:prstGeom>
        </p:spPr>
      </p:pic>
      <p:sp>
        <p:nvSpPr>
          <p:cNvPr id="17" name="TextBox 16"/>
          <p:cNvSpPr txBox="1"/>
          <p:nvPr/>
        </p:nvSpPr>
        <p:spPr>
          <a:xfrm>
            <a:off x="907313" y="2112064"/>
            <a:ext cx="4086696" cy="441339"/>
          </a:xfrm>
          <a:prstGeom prst="rect">
            <a:avLst/>
          </a:prstGeom>
          <a:noFill/>
        </p:spPr>
        <p:txBody>
          <a:bodyPr wrap="none" rtlCol="0">
            <a:spAutoFit/>
          </a:bodyPr>
          <a:lstStyle/>
          <a:p>
            <a:r>
              <a:rPr lang="en-US" sz="2268" dirty="0">
                <a:solidFill>
                  <a:schemeClr val="bg2">
                    <a:lumMod val="25000"/>
                    <a:alpha val="50000"/>
                  </a:schemeClr>
                </a:solidFill>
                <a:latin typeface="Segoe UI Semilight" panose="020B0402040204020203" pitchFamily="34" charset="0"/>
                <a:cs typeface="Segoe UI Semilight" panose="020B0402040204020203" pitchFamily="34" charset="0"/>
              </a:rPr>
              <a:t>Guaranteed single-digit latency</a:t>
            </a:r>
          </a:p>
        </p:txBody>
      </p:sp>
      <p:sp>
        <p:nvSpPr>
          <p:cNvPr id="16" name="TextBox 15"/>
          <p:cNvSpPr txBox="1"/>
          <p:nvPr/>
        </p:nvSpPr>
        <p:spPr>
          <a:xfrm>
            <a:off x="907314" y="1767213"/>
            <a:ext cx="2177199" cy="441339"/>
          </a:xfrm>
          <a:prstGeom prst="rect">
            <a:avLst/>
          </a:prstGeom>
          <a:noFill/>
        </p:spPr>
        <p:txBody>
          <a:bodyPr wrap="none" rtlCol="0">
            <a:spAutoFit/>
          </a:bodyPr>
          <a:lstStyle/>
          <a:p>
            <a:r>
              <a:rPr lang="en-US" sz="2268" dirty="0">
                <a:solidFill>
                  <a:schemeClr val="bg2">
                    <a:lumMod val="25000"/>
                    <a:alpha val="50000"/>
                  </a:schemeClr>
                </a:solidFill>
                <a:latin typeface="Segoe UI Semilight" panose="020B0402040204020203" pitchFamily="34" charset="0"/>
                <a:cs typeface="Segoe UI Semilight" panose="020B0402040204020203" pitchFamily="34" charset="0"/>
              </a:rPr>
              <a:t>Elastic scale-out</a:t>
            </a:r>
          </a:p>
        </p:txBody>
      </p:sp>
      <p:sp>
        <p:nvSpPr>
          <p:cNvPr id="25" name="TextBox 24"/>
          <p:cNvSpPr txBox="1"/>
          <p:nvPr/>
        </p:nvSpPr>
        <p:spPr>
          <a:xfrm>
            <a:off x="907313" y="2494812"/>
            <a:ext cx="3871957" cy="441339"/>
          </a:xfrm>
          <a:prstGeom prst="rect">
            <a:avLst/>
          </a:prstGeom>
          <a:noFill/>
        </p:spPr>
        <p:txBody>
          <a:bodyPr wrap="none" rtlCol="0">
            <a:spAutoFit/>
          </a:bodyPr>
          <a:lstStyle/>
          <a:p>
            <a:r>
              <a:rPr lang="en-US" sz="2268" dirty="0">
                <a:solidFill>
                  <a:schemeClr val="bg2">
                    <a:lumMod val="25000"/>
                    <a:alpha val="50000"/>
                  </a:schemeClr>
                </a:solidFill>
                <a:latin typeface="Segoe UI Semilight" panose="020B0402040204020203" pitchFamily="34" charset="0"/>
                <a:cs typeface="Segoe UI Semilight" panose="020B0402040204020203" pitchFamily="34" charset="0"/>
              </a:rPr>
              <a:t>Choice of 5 consistency levels</a:t>
            </a:r>
          </a:p>
        </p:txBody>
      </p:sp>
      <p:grpSp>
        <p:nvGrpSpPr>
          <p:cNvPr id="4" name="Group 3"/>
          <p:cNvGrpSpPr/>
          <p:nvPr/>
        </p:nvGrpSpPr>
        <p:grpSpPr>
          <a:xfrm>
            <a:off x="501222" y="2937678"/>
            <a:ext cx="3148216" cy="441339"/>
            <a:chOff x="530352" y="3108960"/>
            <a:chExt cx="3331772" cy="467072"/>
          </a:xfrm>
        </p:grpSpPr>
        <p:sp>
          <p:nvSpPr>
            <p:cNvPr id="24" name="TextBox 23"/>
            <p:cNvSpPr txBox="1"/>
            <p:nvPr/>
          </p:nvSpPr>
          <p:spPr>
            <a:xfrm>
              <a:off x="956146" y="3108960"/>
              <a:ext cx="2905978" cy="467072"/>
            </a:xfrm>
            <a:prstGeom prst="rect">
              <a:avLst/>
            </a:prstGeom>
            <a:noFill/>
          </p:spPr>
          <p:txBody>
            <a:bodyPr wrap="none" rtlCol="0">
              <a:spAutoFit/>
            </a:bodyPr>
            <a:lstStyle/>
            <a:p>
              <a:r>
                <a:rPr lang="en-US" sz="2268" dirty="0">
                  <a:solidFill>
                    <a:srgbClr val="7030A0"/>
                  </a:solidFill>
                  <a:latin typeface="Segoe UI Semilight" panose="020B0402040204020203" pitchFamily="34" charset="0"/>
                  <a:cs typeface="Segoe UI Semilight" panose="020B0402040204020203" pitchFamily="34" charset="0"/>
                </a:rPr>
                <a:t>Enterprise level SLAs</a:t>
              </a:r>
            </a:p>
          </p:txBody>
        </p:sp>
        <p:pic>
          <p:nvPicPr>
            <p:cNvPr id="27" name="Picture 2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0352" y="3264408"/>
              <a:ext cx="361950" cy="219075"/>
            </a:xfrm>
            <a:prstGeom prst="rect">
              <a:avLst/>
            </a:prstGeom>
          </p:spPr>
        </p:pic>
      </p:gr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58597" y="1329306"/>
            <a:ext cx="5394308" cy="2592070"/>
          </a:xfrm>
          <a:prstGeom prst="rect">
            <a:avLst/>
          </a:prstGeom>
        </p:spPr>
      </p:pic>
      <p:pic>
        <p:nvPicPr>
          <p:cNvPr id="28" name="Picture 2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1222" y="1546602"/>
            <a:ext cx="342009" cy="207006"/>
          </a:xfrm>
          <a:prstGeom prst="rect">
            <a:avLst/>
          </a:prstGeom>
        </p:spPr>
      </p:pic>
      <p:pic>
        <p:nvPicPr>
          <p:cNvPr id="29" name="Picture 2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1222" y="1918132"/>
            <a:ext cx="342009" cy="207006"/>
          </a:xfrm>
          <a:prstGeom prst="rect">
            <a:avLst/>
          </a:prstGeom>
        </p:spPr>
      </p:pic>
      <p:pic>
        <p:nvPicPr>
          <p:cNvPr id="30" name="Picture 2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1222" y="2255101"/>
            <a:ext cx="342009" cy="207006"/>
          </a:xfrm>
          <a:prstGeom prst="rect">
            <a:avLst/>
          </a:prstGeom>
        </p:spPr>
      </p:pic>
      <p:pic>
        <p:nvPicPr>
          <p:cNvPr id="31" name="Picture 3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1222" y="2643911"/>
            <a:ext cx="342009" cy="207006"/>
          </a:xfrm>
          <a:prstGeom prst="rect">
            <a:avLst/>
          </a:prstGeom>
        </p:spPr>
      </p:pic>
      <p:grpSp>
        <p:nvGrpSpPr>
          <p:cNvPr id="5" name="Group 4"/>
          <p:cNvGrpSpPr/>
          <p:nvPr/>
        </p:nvGrpSpPr>
        <p:grpSpPr>
          <a:xfrm>
            <a:off x="631193" y="3995357"/>
            <a:ext cx="8213459" cy="1656137"/>
            <a:chOff x="768802" y="4543149"/>
            <a:chExt cx="8692343" cy="1752697"/>
          </a:xfrm>
        </p:grpSpPr>
        <p:sp>
          <p:nvSpPr>
            <p:cNvPr id="23" name="TextBox 22"/>
            <p:cNvSpPr txBox="1"/>
            <p:nvPr/>
          </p:nvSpPr>
          <p:spPr>
            <a:xfrm>
              <a:off x="2388052" y="4659096"/>
              <a:ext cx="7073093" cy="1636750"/>
            </a:xfrm>
            <a:prstGeom prst="rect">
              <a:avLst/>
            </a:prstGeom>
            <a:noFill/>
          </p:spPr>
          <p:txBody>
            <a:bodyPr wrap="square" rtlCol="0">
              <a:spAutoFit/>
            </a:bodyPr>
            <a:lstStyle/>
            <a:p>
              <a:pPr marL="270005" indent="-270005">
                <a:buFont typeface="Courier New" panose="02070309020205020404" pitchFamily="49" charset="0"/>
                <a:buChar char="o"/>
              </a:pPr>
              <a:r>
                <a:rPr lang="en-US" sz="1701" dirty="0">
                  <a:solidFill>
                    <a:srgbClr val="FFFFFF"/>
                  </a:solidFill>
                  <a:latin typeface="Segoe UI Semilight" panose="020B0402040204020203" pitchFamily="34" charset="0"/>
                  <a:cs typeface="Segoe UI Semilight" panose="020B0402040204020203" pitchFamily="34" charset="0"/>
                </a:rPr>
                <a:t> </a:t>
              </a:r>
              <a:r>
                <a:rPr lang="en-US" sz="1890" dirty="0">
                  <a:latin typeface="Segoe UI Semilight" panose="020B0402040204020203" pitchFamily="34" charset="0"/>
                  <a:cs typeface="Segoe UI Semilight" panose="020B0402040204020203" pitchFamily="34" charset="0"/>
                </a:rPr>
                <a:t>Only</a:t>
              </a:r>
              <a:r>
                <a:rPr lang="en-US" sz="1890" dirty="0">
                  <a:solidFill>
                    <a:srgbClr val="FFFFFF"/>
                  </a:solidFill>
                  <a:latin typeface="Segoe UI Semilight" panose="020B0402040204020203" pitchFamily="34" charset="0"/>
                  <a:cs typeface="Segoe UI Semilight" panose="020B0402040204020203" pitchFamily="34" charset="0"/>
                </a:rPr>
                <a:t> </a:t>
              </a:r>
              <a:r>
                <a:rPr lang="en-US" sz="1890" dirty="0">
                  <a:solidFill>
                    <a:schemeClr val="accent5">
                      <a:lumMod val="75000"/>
                    </a:schemeClr>
                  </a:solidFill>
                  <a:latin typeface="Segoe UI Semilight" panose="020B0402040204020203" pitchFamily="34" charset="0"/>
                  <a:cs typeface="Segoe UI Semilight" panose="020B0402040204020203" pitchFamily="34" charset="0"/>
                </a:rPr>
                <a:t>service</a:t>
              </a:r>
              <a:r>
                <a:rPr lang="en-US" sz="1890" dirty="0">
                  <a:solidFill>
                    <a:srgbClr val="FFFFFF"/>
                  </a:solidFill>
                  <a:latin typeface="Segoe UI Semilight" panose="020B0402040204020203" pitchFamily="34" charset="0"/>
                  <a:cs typeface="Segoe UI Semilight" panose="020B0402040204020203" pitchFamily="34" charset="0"/>
                </a:rPr>
                <a:t> </a:t>
              </a:r>
              <a:r>
                <a:rPr lang="en-US" sz="1890" dirty="0">
                  <a:latin typeface="Segoe UI Semilight" panose="020B0402040204020203" pitchFamily="34" charset="0"/>
                  <a:cs typeface="Segoe UI Semilight" panose="020B0402040204020203" pitchFamily="34" charset="0"/>
                </a:rPr>
                <a:t>with</a:t>
              </a:r>
              <a:r>
                <a:rPr lang="en-US" sz="1890" dirty="0">
                  <a:solidFill>
                    <a:srgbClr val="FFFFFF"/>
                  </a:solidFill>
                  <a:latin typeface="Segoe UI Semilight" panose="020B0402040204020203" pitchFamily="34" charset="0"/>
                  <a:cs typeface="Segoe UI Semilight" panose="020B0402040204020203" pitchFamily="34" charset="0"/>
                </a:rPr>
                <a:t> </a:t>
              </a:r>
              <a:r>
                <a:rPr lang="en-US" sz="1890" dirty="0">
                  <a:solidFill>
                    <a:schemeClr val="accent5">
                      <a:lumMod val="75000"/>
                    </a:schemeClr>
                  </a:solidFill>
                  <a:latin typeface="Segoe UI Semilight" panose="020B0402040204020203" pitchFamily="34" charset="0"/>
                  <a:cs typeface="Segoe UI Semilight" panose="020B0402040204020203" pitchFamily="34" charset="0"/>
                </a:rPr>
                <a:t>financially</a:t>
              </a:r>
              <a:r>
                <a:rPr lang="en-US" sz="1890" dirty="0">
                  <a:solidFill>
                    <a:srgbClr val="FFFFFF"/>
                  </a:solidFill>
                  <a:latin typeface="Segoe UI Semilight" panose="020B0402040204020203" pitchFamily="34" charset="0"/>
                  <a:cs typeface="Segoe UI Semilight" panose="020B0402040204020203" pitchFamily="34" charset="0"/>
                </a:rPr>
                <a:t> </a:t>
              </a:r>
              <a:r>
                <a:rPr lang="en-US" sz="1890" dirty="0">
                  <a:latin typeface="Segoe UI Semilight" panose="020B0402040204020203" pitchFamily="34" charset="0"/>
                  <a:cs typeface="Segoe UI Semilight" panose="020B0402040204020203" pitchFamily="34" charset="0"/>
                </a:rPr>
                <a:t>backed </a:t>
              </a:r>
              <a:r>
                <a:rPr lang="en-US" sz="1890" dirty="0">
                  <a:solidFill>
                    <a:schemeClr val="accent5">
                      <a:lumMod val="75000"/>
                    </a:schemeClr>
                  </a:solidFill>
                  <a:latin typeface="Segoe UI Semilight" panose="020B0402040204020203" pitchFamily="34" charset="0"/>
                  <a:cs typeface="Segoe UI Semilight" panose="020B0402040204020203" pitchFamily="34" charset="0"/>
                </a:rPr>
                <a:t>SLAs</a:t>
              </a:r>
              <a:r>
                <a:rPr lang="en-US" sz="1890" dirty="0">
                  <a:solidFill>
                    <a:srgbClr val="FFFFFF"/>
                  </a:solidFill>
                  <a:latin typeface="Segoe UI Semilight" panose="020B0402040204020203" pitchFamily="34" charset="0"/>
                  <a:cs typeface="Segoe UI Semilight" panose="020B0402040204020203" pitchFamily="34" charset="0"/>
                </a:rPr>
                <a:t> </a:t>
              </a:r>
              <a:r>
                <a:rPr lang="en-US" sz="1890" dirty="0">
                  <a:latin typeface="Segoe UI Semilight" panose="020B0402040204020203" pitchFamily="34" charset="0"/>
                  <a:cs typeface="Segoe UI Semilight" panose="020B0402040204020203" pitchFamily="34" charset="0"/>
                </a:rPr>
                <a:t>for</a:t>
              </a:r>
              <a:r>
                <a:rPr lang="en-US" sz="1890" dirty="0">
                  <a:solidFill>
                    <a:srgbClr val="FFFFFF"/>
                  </a:solidFill>
                  <a:latin typeface="Segoe UI Semilight" panose="020B0402040204020203" pitchFamily="34" charset="0"/>
                  <a:cs typeface="Segoe UI Semilight" panose="020B0402040204020203" pitchFamily="34" charset="0"/>
                </a:rPr>
                <a:t> </a:t>
              </a:r>
              <a:r>
                <a:rPr lang="en-US" sz="1890" dirty="0">
                  <a:solidFill>
                    <a:schemeClr val="accent5">
                      <a:lumMod val="75000"/>
                    </a:schemeClr>
                  </a:solidFill>
                  <a:latin typeface="Segoe UI Semilight" panose="020B0402040204020203" pitchFamily="34" charset="0"/>
                  <a:cs typeface="Segoe UI Semilight" panose="020B0402040204020203" pitchFamily="34" charset="0"/>
                </a:rPr>
                <a:t>millisecond latency</a:t>
              </a:r>
            </a:p>
            <a:p>
              <a:r>
                <a:rPr lang="en-US" sz="1890" dirty="0">
                  <a:solidFill>
                    <a:srgbClr val="FFFFFF"/>
                  </a:solidFill>
                  <a:latin typeface="Segoe UI Semilight" panose="020B0402040204020203" pitchFamily="34" charset="0"/>
                  <a:cs typeface="Segoe UI Semilight" panose="020B0402040204020203" pitchFamily="34" charset="0"/>
                </a:rPr>
                <a:t>      </a:t>
              </a:r>
              <a:r>
                <a:rPr lang="en-US" sz="1890" dirty="0">
                  <a:latin typeface="Segoe UI Semilight" panose="020B0402040204020203" pitchFamily="34" charset="0"/>
                  <a:cs typeface="Segoe UI Semilight" panose="020B0402040204020203" pitchFamily="34" charset="0"/>
                </a:rPr>
                <a:t>at the </a:t>
              </a:r>
              <a:r>
                <a:rPr lang="en-US" sz="1890" dirty="0">
                  <a:solidFill>
                    <a:schemeClr val="accent4">
                      <a:lumMod val="40000"/>
                      <a:lumOff val="60000"/>
                    </a:schemeClr>
                  </a:solidFill>
                  <a:latin typeface="Segoe UI Semilight" panose="020B0402040204020203" pitchFamily="34" charset="0"/>
                  <a:cs typeface="Segoe UI Semilight" panose="020B0402040204020203" pitchFamily="34" charset="0"/>
                </a:rPr>
                <a:t>99th </a:t>
              </a:r>
              <a:r>
                <a:rPr lang="en-US" sz="1890" dirty="0">
                  <a:latin typeface="Segoe UI Semilight" panose="020B0402040204020203" pitchFamily="34" charset="0"/>
                  <a:cs typeface="Segoe UI Semilight" panose="020B0402040204020203" pitchFamily="34" charset="0"/>
                </a:rPr>
                <a:t>percentile,</a:t>
              </a:r>
              <a:r>
                <a:rPr lang="en-US" sz="1890" dirty="0">
                  <a:solidFill>
                    <a:srgbClr val="FFFFFF"/>
                  </a:solidFill>
                  <a:latin typeface="Segoe UI Semilight" panose="020B0402040204020203" pitchFamily="34" charset="0"/>
                  <a:cs typeface="Segoe UI Semilight" panose="020B0402040204020203" pitchFamily="34" charset="0"/>
                </a:rPr>
                <a:t> </a:t>
              </a:r>
              <a:r>
                <a:rPr lang="en-US" sz="1890" dirty="0">
                  <a:solidFill>
                    <a:schemeClr val="accent5">
                      <a:lumMod val="75000"/>
                    </a:schemeClr>
                  </a:solidFill>
                  <a:latin typeface="Segoe UI Semilight" panose="020B0402040204020203" pitchFamily="34" charset="0"/>
                  <a:cs typeface="Segoe UI Semilight" panose="020B0402040204020203" pitchFamily="34" charset="0"/>
                </a:rPr>
                <a:t>99.99% HA (High Availability) </a:t>
              </a:r>
              <a:r>
                <a:rPr lang="en-US" sz="1890" dirty="0">
                  <a:latin typeface="Segoe UI Semilight" panose="020B0402040204020203" pitchFamily="34" charset="0"/>
                  <a:cs typeface="Segoe UI Semilight" panose="020B0402040204020203" pitchFamily="34" charset="0"/>
                </a:rPr>
                <a:t>and guaranteed </a:t>
              </a:r>
              <a:r>
                <a:rPr lang="en-US" sz="1890" dirty="0">
                  <a:solidFill>
                    <a:schemeClr val="accent5">
                      <a:lumMod val="75000"/>
                    </a:schemeClr>
                  </a:solidFill>
                  <a:latin typeface="Segoe UI Semilight" panose="020B0402040204020203" pitchFamily="34" charset="0"/>
                  <a:cs typeface="Segoe UI Semilight" panose="020B0402040204020203" pitchFamily="34" charset="0"/>
                </a:rPr>
                <a:t>throughput</a:t>
              </a:r>
              <a:br>
                <a:rPr lang="en-US" sz="1890" dirty="0">
                  <a:solidFill>
                    <a:srgbClr val="FFFFFF"/>
                  </a:solidFill>
                  <a:latin typeface="Segoe UI Semilight" panose="020B0402040204020203" pitchFamily="34" charset="0"/>
                  <a:cs typeface="Segoe UI Semilight" panose="020B0402040204020203" pitchFamily="34" charset="0"/>
                </a:rPr>
              </a:br>
              <a:r>
                <a:rPr lang="en-US" sz="1890" dirty="0">
                  <a:solidFill>
                    <a:srgbClr val="FFFFFF"/>
                  </a:solidFill>
                  <a:latin typeface="Segoe UI Semilight" panose="020B0402040204020203" pitchFamily="34" charset="0"/>
                  <a:cs typeface="Segoe UI Semilight" panose="020B0402040204020203" pitchFamily="34" charset="0"/>
                </a:rPr>
                <a:t>      </a:t>
              </a:r>
              <a:r>
                <a:rPr lang="en-US" sz="1890" dirty="0">
                  <a:latin typeface="Segoe UI Semilight" panose="020B0402040204020203" pitchFamily="34" charset="0"/>
                  <a:cs typeface="Segoe UI Semilight" panose="020B0402040204020203" pitchFamily="34" charset="0"/>
                </a:rPr>
                <a:t>and</a:t>
              </a:r>
              <a:r>
                <a:rPr lang="en-US" sz="1890" dirty="0">
                  <a:solidFill>
                    <a:srgbClr val="FFFFFF"/>
                  </a:solidFill>
                  <a:latin typeface="Segoe UI Semilight" panose="020B0402040204020203" pitchFamily="34" charset="0"/>
                  <a:cs typeface="Segoe UI Semilight" panose="020B0402040204020203" pitchFamily="34" charset="0"/>
                </a:rPr>
                <a:t> </a:t>
              </a:r>
              <a:r>
                <a:rPr lang="en-US" sz="1890" dirty="0">
                  <a:solidFill>
                    <a:schemeClr val="accent5">
                      <a:lumMod val="75000"/>
                    </a:schemeClr>
                  </a:solidFill>
                  <a:latin typeface="Segoe UI Semilight" panose="020B0402040204020203" pitchFamily="34" charset="0"/>
                  <a:cs typeface="Segoe UI Semilight" panose="020B0402040204020203" pitchFamily="34" charset="0"/>
                </a:rPr>
                <a:t>consistency</a:t>
              </a:r>
            </a:p>
          </p:txBody>
        </p:sp>
        <p:pic>
          <p:nvPicPr>
            <p:cNvPr id="20" name="Picture 2" descr="Enterprise-grade, comprehensive SLAs"/>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8802" y="4543149"/>
              <a:ext cx="1619250" cy="1209676"/>
            </a:xfrm>
            <a:prstGeom prst="rect">
              <a:avLst/>
            </a:prstGeom>
            <a:noFill/>
            <a:extLst>
              <a:ext uri="{909E8E84-426E-40DD-AFC4-6F175D3DCCD1}">
                <a14:hiddenFill xmlns:a14="http://schemas.microsoft.com/office/drawing/2010/main">
                  <a:solidFill>
                    <a:srgbClr val="FFFFFF"/>
                  </a:solidFill>
                </a14:hiddenFill>
              </a:ext>
            </a:extLst>
          </p:spPr>
        </p:pic>
      </p:grpSp>
      <p:sp>
        <p:nvSpPr>
          <p:cNvPr id="21" name="TextBox 20">
            <a:extLst>
              <a:ext uri="{FF2B5EF4-FFF2-40B4-BE49-F238E27FC236}">
                <a16:creationId xmlns:a16="http://schemas.microsoft.com/office/drawing/2014/main" id="{5E90ACFF-239E-48C6-9DE3-7EEC7A795B3F}"/>
              </a:ext>
            </a:extLst>
          </p:cNvPr>
          <p:cNvSpPr txBox="1"/>
          <p:nvPr/>
        </p:nvSpPr>
        <p:spPr>
          <a:xfrm>
            <a:off x="310362" y="261408"/>
            <a:ext cx="4290918" cy="732188"/>
          </a:xfrm>
          <a:prstGeom prst="rect">
            <a:avLst/>
          </a:prstGeom>
          <a:noFill/>
        </p:spPr>
        <p:txBody>
          <a:bodyPr wrap="none" rtlCol="0">
            <a:spAutoFit/>
          </a:bodyPr>
          <a:lstStyle/>
          <a:p>
            <a:r>
              <a:rPr lang="en-US" sz="4158" dirty="0">
                <a:latin typeface="Segoe UI Semilight" panose="020B0402040204020203" pitchFamily="34" charset="0"/>
                <a:cs typeface="Segoe UI Semilight" panose="020B0402040204020203" pitchFamily="34" charset="0"/>
              </a:rPr>
              <a:t>Azure Cosmos DB</a:t>
            </a:r>
          </a:p>
        </p:txBody>
      </p:sp>
      <p:sp>
        <p:nvSpPr>
          <p:cNvPr id="26" name="TextBox 25">
            <a:extLst>
              <a:ext uri="{FF2B5EF4-FFF2-40B4-BE49-F238E27FC236}">
                <a16:creationId xmlns:a16="http://schemas.microsoft.com/office/drawing/2014/main" id="{528477C3-CD9B-4718-ACDD-55788D83AD4E}"/>
              </a:ext>
            </a:extLst>
          </p:cNvPr>
          <p:cNvSpPr txBox="1"/>
          <p:nvPr/>
        </p:nvSpPr>
        <p:spPr>
          <a:xfrm>
            <a:off x="333097" y="899082"/>
            <a:ext cx="8310288" cy="412292"/>
          </a:xfrm>
          <a:prstGeom prst="rect">
            <a:avLst/>
          </a:prstGeom>
          <a:noFill/>
        </p:spPr>
        <p:txBody>
          <a:bodyPr wrap="none" rtlCol="0">
            <a:spAutoFit/>
          </a:bodyPr>
          <a:lstStyle/>
          <a:p>
            <a:r>
              <a:rPr lang="en-US" sz="2079" dirty="0">
                <a:solidFill>
                  <a:srgbClr val="00B0F0"/>
                </a:solidFill>
                <a:latin typeface="Segoe UI Semilight" panose="020B0402040204020203" pitchFamily="34" charset="0"/>
                <a:cs typeface="Segoe UI Semilight" panose="020B0402040204020203" pitchFamily="34" charset="0"/>
              </a:rPr>
              <a:t>A globally distributed, massively scalable, multi-model database service</a:t>
            </a:r>
          </a:p>
        </p:txBody>
      </p:sp>
      <p:pic>
        <p:nvPicPr>
          <p:cNvPr id="32" name="Picture 31">
            <a:extLst>
              <a:ext uri="{FF2B5EF4-FFF2-40B4-BE49-F238E27FC236}">
                <a16:creationId xmlns:a16="http://schemas.microsoft.com/office/drawing/2014/main" id="{AC0FA1A3-3366-4BD7-8AE8-EB58DF0C2BB7}"/>
              </a:ext>
            </a:extLst>
          </p:cNvPr>
          <p:cNvPicPr>
            <a:picLocks noChangeAspect="1"/>
          </p:cNvPicPr>
          <p:nvPr/>
        </p:nvPicPr>
        <p:blipFill>
          <a:blip r:embed="rId7"/>
          <a:stretch>
            <a:fillRect/>
          </a:stretch>
        </p:blipFill>
        <p:spPr>
          <a:xfrm>
            <a:off x="10277508" y="5921632"/>
            <a:ext cx="990027" cy="369010"/>
          </a:xfrm>
          <a:prstGeom prst="rect">
            <a:avLst/>
          </a:prstGeom>
        </p:spPr>
      </p:pic>
    </p:spTree>
    <p:extLst>
      <p:ext uri="{BB962C8B-B14F-4D97-AF65-F5344CB8AC3E}">
        <p14:creationId xmlns:p14="http://schemas.microsoft.com/office/powerpoint/2010/main" val="1145769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53" presetClass="entr" presetSubtype="16" fill="hold"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500" fill="hold"/>
                                        <p:tgtEl>
                                          <p:spTgt spid="5"/>
                                        </p:tgtEl>
                                        <p:attrNameLst>
                                          <p:attrName>ppt_w</p:attrName>
                                        </p:attrNameLst>
                                      </p:cBhvr>
                                      <p:tavLst>
                                        <p:tav tm="0">
                                          <p:val>
                                            <p:fltVal val="0"/>
                                          </p:val>
                                        </p:tav>
                                        <p:tav tm="100000">
                                          <p:val>
                                            <p:strVal val="#ppt_w"/>
                                          </p:val>
                                        </p:tav>
                                      </p:tavLst>
                                    </p:anim>
                                    <p:anim calcmode="lin" valueType="num">
                                      <p:cBhvr>
                                        <p:cTn id="13" dur="500" fill="hold"/>
                                        <p:tgtEl>
                                          <p:spTgt spid="5"/>
                                        </p:tgtEl>
                                        <p:attrNameLst>
                                          <p:attrName>ppt_h</p:attrName>
                                        </p:attrNameLst>
                                      </p:cBhvr>
                                      <p:tavLst>
                                        <p:tav tm="0">
                                          <p:val>
                                            <p:fltVal val="0"/>
                                          </p:val>
                                        </p:tav>
                                        <p:tav tm="100000">
                                          <p:val>
                                            <p:strVal val="#ppt_h"/>
                                          </p:val>
                                        </p:tav>
                                      </p:tavLst>
                                    </p:anim>
                                    <p:animEffect transition="in" filter="fade">
                                      <p:cBhvr>
                                        <p:cTn id="1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427ACB-1A68-47F7-9356-673C8316A21F}"/>
              </a:ext>
            </a:extLst>
          </p:cNvPr>
          <p:cNvSpPr>
            <a:spLocks noGrp="1"/>
          </p:cNvSpPr>
          <p:nvPr>
            <p:ph type="title"/>
          </p:nvPr>
        </p:nvSpPr>
        <p:spPr/>
        <p:txBody>
          <a:bodyPr/>
          <a:lstStyle/>
          <a:p>
            <a:r>
              <a:rPr lang="en-AU" dirty="0"/>
              <a:t>Agenda</a:t>
            </a:r>
          </a:p>
        </p:txBody>
      </p:sp>
      <p:sp>
        <p:nvSpPr>
          <p:cNvPr id="3" name="Content Placeholder 2">
            <a:extLst>
              <a:ext uri="{FF2B5EF4-FFF2-40B4-BE49-F238E27FC236}">
                <a16:creationId xmlns:a16="http://schemas.microsoft.com/office/drawing/2014/main" id="{61C27707-AFE7-421B-BAC6-E96D7CCE2049}"/>
              </a:ext>
            </a:extLst>
          </p:cNvPr>
          <p:cNvSpPr>
            <a:spLocks noGrp="1"/>
          </p:cNvSpPr>
          <p:nvPr>
            <p:ph idx="1"/>
          </p:nvPr>
        </p:nvSpPr>
        <p:spPr/>
        <p:txBody>
          <a:bodyPr>
            <a:normAutofit/>
          </a:bodyPr>
          <a:lstStyle/>
          <a:p>
            <a:pPr>
              <a:lnSpc>
                <a:spcPct val="150000"/>
              </a:lnSpc>
            </a:pPr>
            <a:r>
              <a:rPr lang="en-AU" sz="3200" dirty="0"/>
              <a:t>What is a Graph Database?</a:t>
            </a:r>
            <a:endParaRPr lang="en-US" sz="3200" dirty="0"/>
          </a:p>
          <a:p>
            <a:pPr>
              <a:lnSpc>
                <a:spcPct val="150000"/>
              </a:lnSpc>
            </a:pPr>
            <a:r>
              <a:rPr lang="en-AU" sz="3200" dirty="0"/>
              <a:t>Why are they useful? </a:t>
            </a:r>
          </a:p>
          <a:p>
            <a:pPr>
              <a:lnSpc>
                <a:spcPct val="150000"/>
              </a:lnSpc>
            </a:pPr>
            <a:r>
              <a:rPr lang="en-AU" sz="3200" dirty="0"/>
              <a:t>What problems do they solve?</a:t>
            </a:r>
            <a:endParaRPr lang="en-US" sz="3200" dirty="0"/>
          </a:p>
          <a:p>
            <a:pPr>
              <a:lnSpc>
                <a:spcPct val="150000"/>
              </a:lnSpc>
            </a:pPr>
            <a:r>
              <a:rPr lang="en-AU" sz="3200" dirty="0" err="1"/>
              <a:t>Implemention</a:t>
            </a:r>
            <a:r>
              <a:rPr lang="en-AU" sz="3200" dirty="0"/>
              <a:t> in Cosmos DB</a:t>
            </a:r>
            <a:endParaRPr lang="en-US" sz="3200" dirty="0"/>
          </a:p>
          <a:p>
            <a:endParaRPr lang="en-AU" dirty="0"/>
          </a:p>
        </p:txBody>
      </p:sp>
    </p:spTree>
    <p:extLst>
      <p:ext uri="{BB962C8B-B14F-4D97-AF65-F5344CB8AC3E}">
        <p14:creationId xmlns:p14="http://schemas.microsoft.com/office/powerpoint/2010/main" val="4269507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907313" y="1399625"/>
            <a:ext cx="2522807" cy="441339"/>
          </a:xfrm>
          <a:prstGeom prst="rect">
            <a:avLst/>
          </a:prstGeom>
          <a:noFill/>
        </p:spPr>
        <p:txBody>
          <a:bodyPr wrap="none" rtlCol="0">
            <a:spAutoFit/>
          </a:bodyPr>
          <a:lstStyle/>
          <a:p>
            <a:r>
              <a:rPr lang="en-US" sz="2268" dirty="0">
                <a:solidFill>
                  <a:schemeClr val="bg2">
                    <a:lumMod val="25000"/>
                    <a:alpha val="50000"/>
                  </a:schemeClr>
                </a:solidFill>
                <a:latin typeface="Segoe UI Semilight" panose="020B0402040204020203" pitchFamily="34" charset="0"/>
                <a:cs typeface="Segoe UI Semilight" panose="020B0402040204020203" pitchFamily="34" charset="0"/>
              </a:rPr>
              <a:t>Global Distribution</a:t>
            </a:r>
          </a:p>
        </p:txBody>
      </p:sp>
      <p:pic>
        <p:nvPicPr>
          <p:cNvPr id="19" name="Picture 1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711619" y="247961"/>
            <a:ext cx="788243" cy="604816"/>
          </a:xfrm>
          <a:prstGeom prst="rect">
            <a:avLst/>
          </a:prstGeom>
        </p:spPr>
      </p:pic>
      <p:sp>
        <p:nvSpPr>
          <p:cNvPr id="17" name="TextBox 16"/>
          <p:cNvSpPr txBox="1"/>
          <p:nvPr/>
        </p:nvSpPr>
        <p:spPr>
          <a:xfrm>
            <a:off x="907313" y="2112064"/>
            <a:ext cx="4086696" cy="441339"/>
          </a:xfrm>
          <a:prstGeom prst="rect">
            <a:avLst/>
          </a:prstGeom>
          <a:noFill/>
        </p:spPr>
        <p:txBody>
          <a:bodyPr wrap="none" rtlCol="0">
            <a:spAutoFit/>
          </a:bodyPr>
          <a:lstStyle/>
          <a:p>
            <a:r>
              <a:rPr lang="en-US" sz="2268" dirty="0">
                <a:solidFill>
                  <a:schemeClr val="bg2">
                    <a:lumMod val="25000"/>
                    <a:alpha val="50000"/>
                  </a:schemeClr>
                </a:solidFill>
                <a:latin typeface="Segoe UI Semilight" panose="020B0402040204020203" pitchFamily="34" charset="0"/>
                <a:cs typeface="Segoe UI Semilight" panose="020B0402040204020203" pitchFamily="34" charset="0"/>
              </a:rPr>
              <a:t>Guaranteed single-digit latency</a:t>
            </a:r>
          </a:p>
        </p:txBody>
      </p:sp>
      <p:sp>
        <p:nvSpPr>
          <p:cNvPr id="16" name="TextBox 15"/>
          <p:cNvSpPr txBox="1"/>
          <p:nvPr/>
        </p:nvSpPr>
        <p:spPr>
          <a:xfrm>
            <a:off x="907314" y="1767213"/>
            <a:ext cx="2177199" cy="441339"/>
          </a:xfrm>
          <a:prstGeom prst="rect">
            <a:avLst/>
          </a:prstGeom>
          <a:noFill/>
        </p:spPr>
        <p:txBody>
          <a:bodyPr wrap="none" rtlCol="0">
            <a:spAutoFit/>
          </a:bodyPr>
          <a:lstStyle/>
          <a:p>
            <a:r>
              <a:rPr lang="en-US" sz="2268" dirty="0">
                <a:solidFill>
                  <a:schemeClr val="bg2">
                    <a:lumMod val="25000"/>
                    <a:alpha val="50000"/>
                  </a:schemeClr>
                </a:solidFill>
                <a:latin typeface="Segoe UI Semilight" panose="020B0402040204020203" pitchFamily="34" charset="0"/>
                <a:cs typeface="Segoe UI Semilight" panose="020B0402040204020203" pitchFamily="34" charset="0"/>
              </a:rPr>
              <a:t>Elastic scale-out</a:t>
            </a:r>
          </a:p>
        </p:txBody>
      </p:sp>
      <p:sp>
        <p:nvSpPr>
          <p:cNvPr id="25" name="TextBox 24"/>
          <p:cNvSpPr txBox="1"/>
          <p:nvPr/>
        </p:nvSpPr>
        <p:spPr>
          <a:xfrm>
            <a:off x="907313" y="2494812"/>
            <a:ext cx="3871957" cy="441339"/>
          </a:xfrm>
          <a:prstGeom prst="rect">
            <a:avLst/>
          </a:prstGeom>
          <a:noFill/>
        </p:spPr>
        <p:txBody>
          <a:bodyPr wrap="none" rtlCol="0">
            <a:spAutoFit/>
          </a:bodyPr>
          <a:lstStyle/>
          <a:p>
            <a:r>
              <a:rPr lang="en-US" sz="2268" dirty="0">
                <a:solidFill>
                  <a:schemeClr val="bg2">
                    <a:lumMod val="25000"/>
                    <a:alpha val="50000"/>
                  </a:schemeClr>
                </a:solidFill>
                <a:latin typeface="Segoe UI Semilight" panose="020B0402040204020203" pitchFamily="34" charset="0"/>
                <a:cs typeface="Segoe UI Semilight" panose="020B0402040204020203" pitchFamily="34" charset="0"/>
              </a:rPr>
              <a:t>Choice of 5 consistency levels</a:t>
            </a:r>
          </a:p>
        </p:txBody>
      </p:sp>
      <p:sp>
        <p:nvSpPr>
          <p:cNvPr id="21" name="TextBox 20"/>
          <p:cNvSpPr txBox="1"/>
          <p:nvPr/>
        </p:nvSpPr>
        <p:spPr>
          <a:xfrm>
            <a:off x="907313" y="2934402"/>
            <a:ext cx="2745880" cy="441339"/>
          </a:xfrm>
          <a:prstGeom prst="rect">
            <a:avLst/>
          </a:prstGeom>
          <a:noFill/>
        </p:spPr>
        <p:txBody>
          <a:bodyPr wrap="none" rtlCol="0">
            <a:spAutoFit/>
          </a:bodyPr>
          <a:lstStyle/>
          <a:p>
            <a:r>
              <a:rPr lang="en-US" sz="2268" dirty="0">
                <a:solidFill>
                  <a:schemeClr val="bg2">
                    <a:lumMod val="25000"/>
                    <a:alpha val="50000"/>
                  </a:schemeClr>
                </a:solidFill>
                <a:latin typeface="Segoe UI Semilight" panose="020B0402040204020203" pitchFamily="34" charset="0"/>
                <a:cs typeface="Segoe UI Semilight" panose="020B0402040204020203" pitchFamily="34" charset="0"/>
              </a:rPr>
              <a:t>Enterprise level SLAs</a:t>
            </a:r>
          </a:p>
        </p:txBody>
      </p:sp>
      <p:grpSp>
        <p:nvGrpSpPr>
          <p:cNvPr id="2" name="Group 1"/>
          <p:cNvGrpSpPr/>
          <p:nvPr/>
        </p:nvGrpSpPr>
        <p:grpSpPr>
          <a:xfrm>
            <a:off x="501223" y="3376698"/>
            <a:ext cx="3613471" cy="441339"/>
            <a:chOff x="530352" y="3573577"/>
            <a:chExt cx="3824154" cy="467072"/>
          </a:xfrm>
        </p:grpSpPr>
        <p:sp>
          <p:nvSpPr>
            <p:cNvPr id="24" name="TextBox 23"/>
            <p:cNvSpPr txBox="1"/>
            <p:nvPr/>
          </p:nvSpPr>
          <p:spPr>
            <a:xfrm>
              <a:off x="956146" y="3573577"/>
              <a:ext cx="3398360" cy="467072"/>
            </a:xfrm>
            <a:prstGeom prst="rect">
              <a:avLst/>
            </a:prstGeom>
            <a:noFill/>
          </p:spPr>
          <p:txBody>
            <a:bodyPr wrap="none" rtlCol="0">
              <a:spAutoFit/>
            </a:bodyPr>
            <a:lstStyle/>
            <a:p>
              <a:r>
                <a:rPr lang="en-US" sz="2268" dirty="0">
                  <a:solidFill>
                    <a:schemeClr val="accent2">
                      <a:lumMod val="50000"/>
                    </a:schemeClr>
                  </a:solidFill>
                  <a:latin typeface="Segoe UI Semilight" panose="020B0402040204020203" pitchFamily="34" charset="0"/>
                  <a:cs typeface="Segoe UI Semilight" panose="020B0402040204020203" pitchFamily="34" charset="0"/>
                </a:rPr>
                <a:t>Multi-model + multi API</a:t>
              </a:r>
            </a:p>
          </p:txBody>
        </p:sp>
        <p:pic>
          <p:nvPicPr>
            <p:cNvPr id="27" name="Picture 2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0352" y="3728752"/>
              <a:ext cx="361950" cy="219075"/>
            </a:xfrm>
            <a:prstGeom prst="rect">
              <a:avLst/>
            </a:prstGeom>
          </p:spPr>
        </p:pic>
      </p:grpSp>
      <p:pic>
        <p:nvPicPr>
          <p:cNvPr id="28" name="Picture 2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1222" y="1546602"/>
            <a:ext cx="342009" cy="207006"/>
          </a:xfrm>
          <a:prstGeom prst="rect">
            <a:avLst/>
          </a:prstGeom>
        </p:spPr>
      </p:pic>
      <p:pic>
        <p:nvPicPr>
          <p:cNvPr id="29" name="Picture 2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1222" y="1918132"/>
            <a:ext cx="342009" cy="207006"/>
          </a:xfrm>
          <a:prstGeom prst="rect">
            <a:avLst/>
          </a:prstGeom>
        </p:spPr>
      </p:pic>
      <p:pic>
        <p:nvPicPr>
          <p:cNvPr id="30" name="Picture 2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1222" y="2255101"/>
            <a:ext cx="342009" cy="207006"/>
          </a:xfrm>
          <a:prstGeom prst="rect">
            <a:avLst/>
          </a:prstGeom>
        </p:spPr>
      </p:pic>
      <p:pic>
        <p:nvPicPr>
          <p:cNvPr id="31" name="Picture 3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1222" y="2643911"/>
            <a:ext cx="342009" cy="207006"/>
          </a:xfrm>
          <a:prstGeom prst="rect">
            <a:avLst/>
          </a:prstGeom>
        </p:spPr>
      </p:pic>
      <p:pic>
        <p:nvPicPr>
          <p:cNvPr id="32" name="Picture 3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1222" y="3084563"/>
            <a:ext cx="342009" cy="207006"/>
          </a:xfrm>
          <a:prstGeom prst="rect">
            <a:avLst/>
          </a:prstGeom>
        </p:spPr>
      </p:pic>
      <p:pic>
        <p:nvPicPr>
          <p:cNvPr id="26" name="Picture 2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26165" y="1306230"/>
            <a:ext cx="3704492" cy="4924933"/>
          </a:xfrm>
          <a:prstGeom prst="rect">
            <a:avLst/>
          </a:prstGeom>
          <a:effectLst>
            <a:outerShdw blurRad="50800" dist="38100" dir="2700000" algn="tl" rotWithShape="0">
              <a:prstClr val="black">
                <a:alpha val="40000"/>
              </a:prstClr>
            </a:outerShdw>
          </a:effectLst>
        </p:spPr>
      </p:pic>
      <p:sp>
        <p:nvSpPr>
          <p:cNvPr id="33" name="TextBox 32"/>
          <p:cNvSpPr txBox="1"/>
          <p:nvPr/>
        </p:nvSpPr>
        <p:spPr>
          <a:xfrm>
            <a:off x="1002355" y="3793149"/>
            <a:ext cx="6391161" cy="674031"/>
          </a:xfrm>
          <a:prstGeom prst="rect">
            <a:avLst/>
          </a:prstGeom>
          <a:noFill/>
        </p:spPr>
        <p:txBody>
          <a:bodyPr wrap="square" rtlCol="0">
            <a:spAutoFit/>
          </a:bodyPr>
          <a:lstStyle/>
          <a:p>
            <a:pPr marL="270005" indent="-270005">
              <a:buFont typeface="Courier New" panose="02070309020205020404" pitchFamily="49" charset="0"/>
              <a:buChar char="o"/>
            </a:pPr>
            <a:r>
              <a:rPr lang="en-US" sz="1701" dirty="0">
                <a:solidFill>
                  <a:srgbClr val="FFFFFF"/>
                </a:solidFill>
                <a:latin typeface="Segoe UI Semilight" panose="020B0402040204020203" pitchFamily="34" charset="0"/>
                <a:cs typeface="Segoe UI Semilight" panose="020B0402040204020203" pitchFamily="34" charset="0"/>
              </a:rPr>
              <a:t> </a:t>
            </a:r>
            <a:r>
              <a:rPr lang="en-US" sz="1890" dirty="0">
                <a:solidFill>
                  <a:schemeClr val="accent4">
                    <a:lumMod val="75000"/>
                  </a:schemeClr>
                </a:solidFill>
                <a:latin typeface="Segoe UI Semilight" panose="020B0402040204020203" pitchFamily="34" charset="0"/>
                <a:cs typeface="Segoe UI Semilight" panose="020B0402040204020203" pitchFamily="34" charset="0"/>
              </a:rPr>
              <a:t>Database engine </a:t>
            </a:r>
            <a:r>
              <a:rPr lang="en-US" sz="1890" dirty="0">
                <a:solidFill>
                  <a:schemeClr val="tx1">
                    <a:lumMod val="85000"/>
                    <a:lumOff val="15000"/>
                  </a:schemeClr>
                </a:solidFill>
                <a:latin typeface="Segoe UI Semilight" panose="020B0402040204020203" pitchFamily="34" charset="0"/>
                <a:cs typeface="Segoe UI Semilight" panose="020B0402040204020203" pitchFamily="34" charset="0"/>
              </a:rPr>
              <a:t>operates on </a:t>
            </a:r>
            <a:r>
              <a:rPr lang="en-US" sz="1890" dirty="0">
                <a:solidFill>
                  <a:schemeClr val="accent1">
                    <a:lumMod val="50000"/>
                  </a:schemeClr>
                </a:solidFill>
                <a:latin typeface="Segoe UI Semilight" panose="020B0402040204020203" pitchFamily="34" charset="0"/>
                <a:cs typeface="Segoe UI Semilight" panose="020B0402040204020203" pitchFamily="34" charset="0"/>
              </a:rPr>
              <a:t>atom-record-sequence (ARS)</a:t>
            </a:r>
            <a:r>
              <a:rPr lang="en-US" sz="1890" dirty="0">
                <a:solidFill>
                  <a:schemeClr val="accent4">
                    <a:lumMod val="40000"/>
                    <a:lumOff val="60000"/>
                  </a:schemeClr>
                </a:solidFill>
                <a:latin typeface="Segoe UI Semilight" panose="020B0402040204020203" pitchFamily="34" charset="0"/>
                <a:cs typeface="Segoe UI Semilight" panose="020B0402040204020203" pitchFamily="34" charset="0"/>
              </a:rPr>
              <a:t> </a:t>
            </a:r>
            <a:r>
              <a:rPr lang="en-US" sz="1890" dirty="0">
                <a:solidFill>
                  <a:schemeClr val="accent4">
                    <a:lumMod val="75000"/>
                  </a:schemeClr>
                </a:solidFill>
                <a:latin typeface="Segoe UI Semilight" panose="020B0402040204020203" pitchFamily="34" charset="0"/>
                <a:cs typeface="Segoe UI Semilight" panose="020B0402040204020203" pitchFamily="34" charset="0"/>
              </a:rPr>
              <a:t>based type system</a:t>
            </a:r>
            <a:endParaRPr lang="en-US" sz="1890" u="sng" dirty="0">
              <a:solidFill>
                <a:schemeClr val="accent4">
                  <a:lumMod val="75000"/>
                </a:schemeClr>
              </a:solidFill>
              <a:latin typeface="Segoe UI Semilight" panose="020B0402040204020203" pitchFamily="34" charset="0"/>
              <a:cs typeface="Segoe UI Semilight" panose="020B0402040204020203" pitchFamily="34" charset="0"/>
            </a:endParaRPr>
          </a:p>
        </p:txBody>
      </p:sp>
      <p:sp>
        <p:nvSpPr>
          <p:cNvPr id="34" name="TextBox 33"/>
          <p:cNvSpPr txBox="1"/>
          <p:nvPr/>
        </p:nvSpPr>
        <p:spPr>
          <a:xfrm>
            <a:off x="1002355" y="4422099"/>
            <a:ext cx="6391161" cy="383182"/>
          </a:xfrm>
          <a:prstGeom prst="rect">
            <a:avLst/>
          </a:prstGeom>
          <a:noFill/>
        </p:spPr>
        <p:txBody>
          <a:bodyPr wrap="square" rtlCol="0">
            <a:spAutoFit/>
          </a:bodyPr>
          <a:lstStyle/>
          <a:p>
            <a:pPr marL="270005" indent="-270005">
              <a:buFont typeface="Courier New" panose="02070309020205020404" pitchFamily="49" charset="0"/>
              <a:buChar char="o"/>
            </a:pPr>
            <a:r>
              <a:rPr lang="en-US" sz="1701" dirty="0">
                <a:solidFill>
                  <a:srgbClr val="FFFFFF"/>
                </a:solidFill>
                <a:latin typeface="Segoe UI Semilight" panose="020B0402040204020203" pitchFamily="34" charset="0"/>
                <a:cs typeface="Segoe UI Semilight" panose="020B0402040204020203" pitchFamily="34" charset="0"/>
              </a:rPr>
              <a:t> </a:t>
            </a:r>
            <a:r>
              <a:rPr lang="en-US" sz="1890" dirty="0">
                <a:solidFill>
                  <a:schemeClr val="tx1">
                    <a:lumMod val="85000"/>
                    <a:lumOff val="15000"/>
                  </a:schemeClr>
                </a:solidFill>
                <a:latin typeface="Segoe UI Semilight" panose="020B0402040204020203" pitchFamily="34" charset="0"/>
                <a:cs typeface="Segoe UI Semilight" panose="020B0402040204020203" pitchFamily="34" charset="0"/>
              </a:rPr>
              <a:t>All </a:t>
            </a:r>
            <a:r>
              <a:rPr lang="en-US" sz="1890" dirty="0">
                <a:solidFill>
                  <a:schemeClr val="accent4">
                    <a:lumMod val="75000"/>
                  </a:schemeClr>
                </a:solidFill>
                <a:latin typeface="Segoe UI Semilight" panose="020B0402040204020203" pitchFamily="34" charset="0"/>
                <a:cs typeface="Segoe UI Semilight" panose="020B0402040204020203" pitchFamily="34" charset="0"/>
              </a:rPr>
              <a:t>data models </a:t>
            </a:r>
            <a:r>
              <a:rPr lang="en-US" sz="1890" dirty="0">
                <a:solidFill>
                  <a:schemeClr val="tx1">
                    <a:lumMod val="85000"/>
                    <a:lumOff val="15000"/>
                  </a:schemeClr>
                </a:solidFill>
                <a:latin typeface="Segoe UI Semilight" panose="020B0402040204020203" pitchFamily="34" charset="0"/>
                <a:cs typeface="Segoe UI Semilight" panose="020B0402040204020203" pitchFamily="34" charset="0"/>
              </a:rPr>
              <a:t>are efficiently </a:t>
            </a:r>
            <a:r>
              <a:rPr lang="en-US" sz="1890" dirty="0">
                <a:solidFill>
                  <a:schemeClr val="accent4">
                    <a:lumMod val="75000"/>
                  </a:schemeClr>
                </a:solidFill>
                <a:latin typeface="Segoe UI Semilight" panose="020B0402040204020203" pitchFamily="34" charset="0"/>
                <a:cs typeface="Segoe UI Semilight" panose="020B0402040204020203" pitchFamily="34" charset="0"/>
              </a:rPr>
              <a:t>translated</a:t>
            </a:r>
            <a:r>
              <a:rPr lang="en-US" sz="1890" dirty="0">
                <a:solidFill>
                  <a:schemeClr val="accent4">
                    <a:lumMod val="40000"/>
                    <a:lumOff val="60000"/>
                  </a:schemeClr>
                </a:solidFill>
                <a:latin typeface="Segoe UI Semilight" panose="020B0402040204020203" pitchFamily="34" charset="0"/>
                <a:cs typeface="Segoe UI Semilight" panose="020B0402040204020203" pitchFamily="34" charset="0"/>
              </a:rPr>
              <a:t> </a:t>
            </a:r>
            <a:r>
              <a:rPr lang="en-US" sz="1890" dirty="0">
                <a:solidFill>
                  <a:schemeClr val="tx1">
                    <a:lumMod val="85000"/>
                    <a:lumOff val="15000"/>
                  </a:schemeClr>
                </a:solidFill>
                <a:latin typeface="Segoe UI Semilight" panose="020B0402040204020203" pitchFamily="34" charset="0"/>
                <a:cs typeface="Segoe UI Semilight" panose="020B0402040204020203" pitchFamily="34" charset="0"/>
              </a:rPr>
              <a:t>to</a:t>
            </a:r>
            <a:r>
              <a:rPr lang="en-US" sz="1890" dirty="0">
                <a:solidFill>
                  <a:schemeClr val="accent4">
                    <a:lumMod val="40000"/>
                    <a:lumOff val="60000"/>
                  </a:schemeClr>
                </a:solidFill>
                <a:latin typeface="Segoe UI Semilight" panose="020B0402040204020203" pitchFamily="34" charset="0"/>
                <a:cs typeface="Segoe UI Semilight" panose="020B0402040204020203" pitchFamily="34" charset="0"/>
              </a:rPr>
              <a:t> </a:t>
            </a:r>
            <a:r>
              <a:rPr lang="en-US" sz="1890" dirty="0">
                <a:solidFill>
                  <a:srgbClr val="FF0000"/>
                </a:solidFill>
                <a:latin typeface="Segoe UI Semilight" panose="020B0402040204020203" pitchFamily="34" charset="0"/>
                <a:cs typeface="Segoe UI Semilight" panose="020B0402040204020203" pitchFamily="34" charset="0"/>
              </a:rPr>
              <a:t>ARS</a:t>
            </a:r>
            <a:endParaRPr lang="en-US" sz="1890" u="sng" dirty="0">
              <a:solidFill>
                <a:srgbClr val="FF0000"/>
              </a:solidFill>
              <a:latin typeface="Segoe UI Semilight" panose="020B0402040204020203" pitchFamily="34" charset="0"/>
              <a:cs typeface="Segoe UI Semilight" panose="020B0402040204020203" pitchFamily="34" charset="0"/>
            </a:endParaRPr>
          </a:p>
        </p:txBody>
      </p:sp>
      <p:sp>
        <p:nvSpPr>
          <p:cNvPr id="35" name="TextBox 34"/>
          <p:cNvSpPr txBox="1"/>
          <p:nvPr/>
        </p:nvSpPr>
        <p:spPr>
          <a:xfrm>
            <a:off x="1002355" y="4800624"/>
            <a:ext cx="6523809" cy="674031"/>
          </a:xfrm>
          <a:prstGeom prst="rect">
            <a:avLst/>
          </a:prstGeom>
          <a:noFill/>
        </p:spPr>
        <p:txBody>
          <a:bodyPr wrap="square" rtlCol="0">
            <a:spAutoFit/>
          </a:bodyPr>
          <a:lstStyle/>
          <a:p>
            <a:pPr marL="270005" indent="-270005">
              <a:buFont typeface="Courier New" panose="02070309020205020404" pitchFamily="49" charset="0"/>
              <a:buChar char="o"/>
            </a:pPr>
            <a:r>
              <a:rPr lang="en-US" sz="1701" dirty="0">
                <a:solidFill>
                  <a:srgbClr val="FFFFFF"/>
                </a:solidFill>
                <a:latin typeface="Segoe UI Semilight" panose="020B0402040204020203" pitchFamily="34" charset="0"/>
                <a:cs typeface="Segoe UI Semilight" panose="020B0402040204020203" pitchFamily="34" charset="0"/>
              </a:rPr>
              <a:t> </a:t>
            </a:r>
            <a:r>
              <a:rPr lang="en-US" sz="1890" dirty="0">
                <a:solidFill>
                  <a:schemeClr val="accent4">
                    <a:lumMod val="75000"/>
                  </a:schemeClr>
                </a:solidFill>
                <a:latin typeface="Segoe UI Semilight" panose="020B0402040204020203" pitchFamily="34" charset="0"/>
                <a:cs typeface="Segoe UI Semilight" panose="020B0402040204020203" pitchFamily="34" charset="0"/>
              </a:rPr>
              <a:t>API</a:t>
            </a:r>
            <a:r>
              <a:rPr lang="en-US" sz="1890" dirty="0">
                <a:solidFill>
                  <a:schemeClr val="accent4">
                    <a:lumMod val="40000"/>
                    <a:lumOff val="60000"/>
                  </a:schemeClr>
                </a:solidFill>
                <a:latin typeface="Segoe UI Semilight" panose="020B0402040204020203" pitchFamily="34" charset="0"/>
                <a:cs typeface="Segoe UI Semilight" panose="020B0402040204020203" pitchFamily="34" charset="0"/>
              </a:rPr>
              <a:t> </a:t>
            </a:r>
            <a:r>
              <a:rPr lang="en-US" sz="1890" dirty="0">
                <a:solidFill>
                  <a:schemeClr val="tx1">
                    <a:lumMod val="85000"/>
                    <a:lumOff val="15000"/>
                  </a:schemeClr>
                </a:solidFill>
                <a:latin typeface="Segoe UI Semilight" panose="020B0402040204020203" pitchFamily="34" charset="0"/>
                <a:cs typeface="Segoe UI Semilight" panose="020B0402040204020203" pitchFamily="34" charset="0"/>
              </a:rPr>
              <a:t>and </a:t>
            </a:r>
            <a:r>
              <a:rPr lang="en-US" sz="1890" dirty="0">
                <a:solidFill>
                  <a:schemeClr val="accent4">
                    <a:lumMod val="75000"/>
                  </a:schemeClr>
                </a:solidFill>
                <a:latin typeface="Segoe UI Semilight" panose="020B0402040204020203" pitchFamily="34" charset="0"/>
                <a:cs typeface="Segoe UI Semilight" panose="020B0402040204020203" pitchFamily="34" charset="0"/>
              </a:rPr>
              <a:t>wire protocols </a:t>
            </a:r>
            <a:r>
              <a:rPr lang="en-US" sz="1890" dirty="0">
                <a:solidFill>
                  <a:schemeClr val="tx1">
                    <a:lumMod val="85000"/>
                    <a:lumOff val="15000"/>
                  </a:schemeClr>
                </a:solidFill>
                <a:latin typeface="Segoe UI Semilight" panose="020B0402040204020203" pitchFamily="34" charset="0"/>
                <a:cs typeface="Segoe UI Semilight" panose="020B0402040204020203" pitchFamily="34" charset="0"/>
              </a:rPr>
              <a:t>are supported via </a:t>
            </a:r>
            <a:r>
              <a:rPr lang="en-US" sz="1890" dirty="0">
                <a:solidFill>
                  <a:schemeClr val="accent4">
                    <a:lumMod val="75000"/>
                  </a:schemeClr>
                </a:solidFill>
                <a:latin typeface="Segoe UI Semilight" panose="020B0402040204020203" pitchFamily="34" charset="0"/>
                <a:cs typeface="Segoe UI Semilight" panose="020B0402040204020203" pitchFamily="34" charset="0"/>
              </a:rPr>
              <a:t>extensible   modules</a:t>
            </a:r>
            <a:endParaRPr lang="en-US" sz="1890" u="sng" dirty="0">
              <a:solidFill>
                <a:schemeClr val="accent4">
                  <a:lumMod val="75000"/>
                </a:schemeClr>
              </a:solidFill>
              <a:latin typeface="Segoe UI Semilight" panose="020B0402040204020203" pitchFamily="34" charset="0"/>
              <a:cs typeface="Segoe UI Semilight" panose="020B0402040204020203" pitchFamily="34" charset="0"/>
            </a:endParaRPr>
          </a:p>
        </p:txBody>
      </p:sp>
      <p:sp>
        <p:nvSpPr>
          <p:cNvPr id="36" name="TextBox 35"/>
          <p:cNvSpPr txBox="1"/>
          <p:nvPr/>
        </p:nvSpPr>
        <p:spPr>
          <a:xfrm>
            <a:off x="1002355" y="5392630"/>
            <a:ext cx="6523809" cy="354071"/>
          </a:xfrm>
          <a:prstGeom prst="rect">
            <a:avLst/>
          </a:prstGeom>
          <a:noFill/>
        </p:spPr>
        <p:txBody>
          <a:bodyPr wrap="square" rtlCol="0">
            <a:spAutoFit/>
          </a:bodyPr>
          <a:lstStyle/>
          <a:p>
            <a:pPr marL="270005" indent="-270005">
              <a:buFont typeface="Courier New" panose="02070309020205020404" pitchFamily="49" charset="0"/>
              <a:buChar char="o"/>
            </a:pPr>
            <a:r>
              <a:rPr lang="en-US" sz="1701" dirty="0">
                <a:solidFill>
                  <a:schemeClr val="bg1"/>
                </a:solidFill>
                <a:latin typeface="Segoe UI Semilight" panose="020B0402040204020203" pitchFamily="34" charset="0"/>
                <a:cs typeface="Segoe UI Semilight" panose="020B0402040204020203" pitchFamily="34" charset="0"/>
              </a:rPr>
              <a:t>  </a:t>
            </a:r>
            <a:r>
              <a:rPr lang="en-US" sz="1701" dirty="0">
                <a:solidFill>
                  <a:schemeClr val="tx1">
                    <a:lumMod val="85000"/>
                    <a:lumOff val="15000"/>
                  </a:schemeClr>
                </a:solidFill>
                <a:latin typeface="Segoe UI Semilight" panose="020B0402040204020203" pitchFamily="34" charset="0"/>
                <a:cs typeface="Segoe UI Semilight" panose="020B0402040204020203" pitchFamily="34" charset="0"/>
              </a:rPr>
              <a:t>Instance of a given </a:t>
            </a:r>
            <a:r>
              <a:rPr lang="en-US" sz="1701" dirty="0">
                <a:solidFill>
                  <a:schemeClr val="accent4">
                    <a:lumMod val="75000"/>
                  </a:schemeClr>
                </a:solidFill>
                <a:latin typeface="Segoe UI Semilight" panose="020B0402040204020203" pitchFamily="34" charset="0"/>
                <a:cs typeface="Segoe UI Semilight" panose="020B0402040204020203" pitchFamily="34" charset="0"/>
              </a:rPr>
              <a:t>data model </a:t>
            </a:r>
            <a:r>
              <a:rPr lang="en-US" sz="1701" dirty="0">
                <a:solidFill>
                  <a:schemeClr val="tx1">
                    <a:lumMod val="85000"/>
                    <a:lumOff val="15000"/>
                  </a:schemeClr>
                </a:solidFill>
                <a:latin typeface="Segoe UI Semilight" panose="020B0402040204020203" pitchFamily="34" charset="0"/>
                <a:cs typeface="Segoe UI Semilight" panose="020B0402040204020203" pitchFamily="34" charset="0"/>
              </a:rPr>
              <a:t>can be materialized as </a:t>
            </a:r>
            <a:r>
              <a:rPr lang="en-US" sz="1701" dirty="0">
                <a:solidFill>
                  <a:schemeClr val="accent1">
                    <a:lumMod val="50000"/>
                  </a:schemeClr>
                </a:solidFill>
                <a:latin typeface="Segoe UI Semilight" panose="020B0402040204020203" pitchFamily="34" charset="0"/>
                <a:cs typeface="Segoe UI Semilight" panose="020B0402040204020203" pitchFamily="34" charset="0"/>
              </a:rPr>
              <a:t>trees</a:t>
            </a:r>
            <a:r>
              <a:rPr lang="en-US" sz="1701" dirty="0">
                <a:solidFill>
                  <a:schemeClr val="accent4">
                    <a:lumMod val="40000"/>
                    <a:lumOff val="60000"/>
                  </a:schemeClr>
                </a:solidFill>
                <a:latin typeface="Segoe UI Semilight" panose="020B0402040204020203" pitchFamily="34" charset="0"/>
                <a:cs typeface="Segoe UI Semilight" panose="020B0402040204020203" pitchFamily="34" charset="0"/>
              </a:rPr>
              <a:t> </a:t>
            </a:r>
            <a:endParaRPr lang="en-US" sz="1890" u="sng" dirty="0">
              <a:solidFill>
                <a:schemeClr val="accent4">
                  <a:lumMod val="40000"/>
                  <a:lumOff val="60000"/>
                </a:schemeClr>
              </a:solidFill>
              <a:latin typeface="Segoe UI Semilight" panose="020B0402040204020203" pitchFamily="34" charset="0"/>
              <a:cs typeface="Segoe UI Semilight" panose="020B0402040204020203" pitchFamily="34" charset="0"/>
            </a:endParaRPr>
          </a:p>
        </p:txBody>
      </p:sp>
      <p:sp>
        <p:nvSpPr>
          <p:cNvPr id="37" name="TextBox 36"/>
          <p:cNvSpPr txBox="1"/>
          <p:nvPr/>
        </p:nvSpPr>
        <p:spPr>
          <a:xfrm>
            <a:off x="1002355" y="5741615"/>
            <a:ext cx="6523809" cy="354071"/>
          </a:xfrm>
          <a:prstGeom prst="rect">
            <a:avLst/>
          </a:prstGeom>
          <a:noFill/>
        </p:spPr>
        <p:txBody>
          <a:bodyPr wrap="square" rtlCol="0">
            <a:spAutoFit/>
          </a:bodyPr>
          <a:lstStyle/>
          <a:p>
            <a:pPr marL="270005" indent="-270005">
              <a:buFont typeface="Courier New" panose="02070309020205020404" pitchFamily="49" charset="0"/>
              <a:buChar char="o"/>
            </a:pPr>
            <a:r>
              <a:rPr lang="en-US" sz="1701" dirty="0">
                <a:solidFill>
                  <a:srgbClr val="FFFFFF"/>
                </a:solidFill>
                <a:latin typeface="Segoe UI Semilight" panose="020B0402040204020203" pitchFamily="34" charset="0"/>
                <a:cs typeface="Segoe UI Semilight" panose="020B0402040204020203" pitchFamily="34" charset="0"/>
              </a:rPr>
              <a:t>  </a:t>
            </a:r>
            <a:r>
              <a:rPr lang="en-US" sz="1701" dirty="0">
                <a:solidFill>
                  <a:schemeClr val="accent4">
                    <a:lumMod val="75000"/>
                  </a:schemeClr>
                </a:solidFill>
                <a:latin typeface="Segoe UI Semilight" panose="020B0402040204020203" pitchFamily="34" charset="0"/>
                <a:cs typeface="Segoe UI Semilight" panose="020B0402040204020203" pitchFamily="34" charset="0"/>
              </a:rPr>
              <a:t>Graph, documents, key-value, column-family, … </a:t>
            </a:r>
            <a:r>
              <a:rPr lang="en-US" sz="1701" dirty="0">
                <a:solidFill>
                  <a:srgbClr val="7030A0"/>
                </a:solidFill>
                <a:latin typeface="Segoe UI Semilight" panose="020B0402040204020203" pitchFamily="34" charset="0"/>
                <a:cs typeface="Segoe UI Semilight" panose="020B0402040204020203" pitchFamily="34" charset="0"/>
              </a:rPr>
              <a:t>more to come</a:t>
            </a:r>
            <a:endParaRPr lang="en-US" sz="1890" u="sng" dirty="0">
              <a:solidFill>
                <a:srgbClr val="7030A0"/>
              </a:solidFill>
              <a:latin typeface="Segoe UI Semilight" panose="020B0402040204020203" pitchFamily="34" charset="0"/>
              <a:cs typeface="Segoe UI Semilight" panose="020B0402040204020203" pitchFamily="34" charset="0"/>
            </a:endParaRPr>
          </a:p>
        </p:txBody>
      </p:sp>
      <p:sp>
        <p:nvSpPr>
          <p:cNvPr id="40" name="TextBox 39">
            <a:extLst>
              <a:ext uri="{FF2B5EF4-FFF2-40B4-BE49-F238E27FC236}">
                <a16:creationId xmlns:a16="http://schemas.microsoft.com/office/drawing/2014/main" id="{FE1E3CF1-D4F1-47D7-9EC9-3CB5FDAF4745}"/>
              </a:ext>
            </a:extLst>
          </p:cNvPr>
          <p:cNvSpPr txBox="1"/>
          <p:nvPr/>
        </p:nvSpPr>
        <p:spPr>
          <a:xfrm>
            <a:off x="310362" y="261408"/>
            <a:ext cx="4290918" cy="732188"/>
          </a:xfrm>
          <a:prstGeom prst="rect">
            <a:avLst/>
          </a:prstGeom>
          <a:noFill/>
        </p:spPr>
        <p:txBody>
          <a:bodyPr wrap="none" rtlCol="0">
            <a:spAutoFit/>
          </a:bodyPr>
          <a:lstStyle/>
          <a:p>
            <a:r>
              <a:rPr lang="en-US" sz="4158" dirty="0">
                <a:latin typeface="Segoe UI Semilight" panose="020B0402040204020203" pitchFamily="34" charset="0"/>
                <a:cs typeface="Segoe UI Semilight" panose="020B0402040204020203" pitchFamily="34" charset="0"/>
              </a:rPr>
              <a:t>Azure Cosmos DB</a:t>
            </a:r>
          </a:p>
        </p:txBody>
      </p:sp>
      <p:sp>
        <p:nvSpPr>
          <p:cNvPr id="41" name="TextBox 40">
            <a:extLst>
              <a:ext uri="{FF2B5EF4-FFF2-40B4-BE49-F238E27FC236}">
                <a16:creationId xmlns:a16="http://schemas.microsoft.com/office/drawing/2014/main" id="{BC6BF7A4-95B0-4650-84B6-25C108B6C065}"/>
              </a:ext>
            </a:extLst>
          </p:cNvPr>
          <p:cNvSpPr txBox="1"/>
          <p:nvPr/>
        </p:nvSpPr>
        <p:spPr>
          <a:xfrm>
            <a:off x="333097" y="899082"/>
            <a:ext cx="8310288" cy="412292"/>
          </a:xfrm>
          <a:prstGeom prst="rect">
            <a:avLst/>
          </a:prstGeom>
          <a:noFill/>
        </p:spPr>
        <p:txBody>
          <a:bodyPr wrap="none" rtlCol="0">
            <a:spAutoFit/>
          </a:bodyPr>
          <a:lstStyle/>
          <a:p>
            <a:r>
              <a:rPr lang="en-US" sz="2079" dirty="0">
                <a:solidFill>
                  <a:srgbClr val="00B0F0"/>
                </a:solidFill>
                <a:latin typeface="Segoe UI Semilight" panose="020B0402040204020203" pitchFamily="34" charset="0"/>
                <a:cs typeface="Segoe UI Semilight" panose="020B0402040204020203" pitchFamily="34" charset="0"/>
              </a:rPr>
              <a:t>A globally distributed, massively scalable, multi-model database service</a:t>
            </a:r>
          </a:p>
        </p:txBody>
      </p:sp>
    </p:spTree>
    <p:extLst>
      <p:ext uri="{BB962C8B-B14F-4D97-AF65-F5344CB8AC3E}">
        <p14:creationId xmlns:p14="http://schemas.microsoft.com/office/powerpoint/2010/main" val="3234323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26"/>
                                        </p:tgtEl>
                                        <p:attrNameLst>
                                          <p:attrName>style.visibility</p:attrName>
                                        </p:attrNameLst>
                                      </p:cBhvr>
                                      <p:to>
                                        <p:strVal val="visible"/>
                                      </p:to>
                                    </p:set>
                                    <p:anim calcmode="lin" valueType="num">
                                      <p:cBhvr additive="base">
                                        <p:cTn id="11" dur="500" fill="hold"/>
                                        <p:tgtEl>
                                          <p:spTgt spid="26"/>
                                        </p:tgtEl>
                                        <p:attrNameLst>
                                          <p:attrName>ppt_x</p:attrName>
                                        </p:attrNameLst>
                                      </p:cBhvr>
                                      <p:tavLst>
                                        <p:tav tm="0">
                                          <p:val>
                                            <p:strVal val="1+#ppt_w/2"/>
                                          </p:val>
                                        </p:tav>
                                        <p:tav tm="100000">
                                          <p:val>
                                            <p:strVal val="#ppt_x"/>
                                          </p:val>
                                        </p:tav>
                                      </p:tavLst>
                                    </p:anim>
                                    <p:anim calcmode="lin" valueType="num">
                                      <p:cBhvr additive="base">
                                        <p:cTn id="12" dur="500" fill="hold"/>
                                        <p:tgtEl>
                                          <p:spTgt spid="26"/>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33"/>
                                        </p:tgtEl>
                                        <p:attrNameLst>
                                          <p:attrName>style.visibility</p:attrName>
                                        </p:attrNameLst>
                                      </p:cBhvr>
                                      <p:to>
                                        <p:strVal val="visible"/>
                                      </p:to>
                                    </p:set>
                                    <p:animEffect transition="in" filter="fade">
                                      <p:cBhvr>
                                        <p:cTn id="16" dur="500"/>
                                        <p:tgtEl>
                                          <p:spTgt spid="33"/>
                                        </p:tgtEl>
                                      </p:cBhvr>
                                    </p:animEffect>
                                  </p:childTnLst>
                                </p:cTn>
                              </p:par>
                            </p:childTnLst>
                          </p:cTn>
                        </p:par>
                        <p:par>
                          <p:cTn id="17" fill="hold">
                            <p:stCondLst>
                              <p:cond delay="1000"/>
                            </p:stCondLst>
                            <p:childTnLst>
                              <p:par>
                                <p:cTn id="18" presetID="10" presetClass="entr" presetSubtype="0" fill="hold" grpId="0" nodeType="afterEffect">
                                  <p:stCondLst>
                                    <p:cond delay="0"/>
                                  </p:stCondLst>
                                  <p:childTnLst>
                                    <p:set>
                                      <p:cBhvr>
                                        <p:cTn id="19" dur="1" fill="hold">
                                          <p:stCondLst>
                                            <p:cond delay="0"/>
                                          </p:stCondLst>
                                        </p:cTn>
                                        <p:tgtEl>
                                          <p:spTgt spid="34"/>
                                        </p:tgtEl>
                                        <p:attrNameLst>
                                          <p:attrName>style.visibility</p:attrName>
                                        </p:attrNameLst>
                                      </p:cBhvr>
                                      <p:to>
                                        <p:strVal val="visible"/>
                                      </p:to>
                                    </p:set>
                                    <p:animEffect transition="in" filter="fade">
                                      <p:cBhvr>
                                        <p:cTn id="20" dur="500"/>
                                        <p:tgtEl>
                                          <p:spTgt spid="34"/>
                                        </p:tgtEl>
                                      </p:cBhvr>
                                    </p:animEffect>
                                  </p:childTnLst>
                                </p:cTn>
                              </p:par>
                            </p:childTnLst>
                          </p:cTn>
                        </p:par>
                        <p:par>
                          <p:cTn id="21" fill="hold">
                            <p:stCondLst>
                              <p:cond delay="1500"/>
                            </p:stCondLst>
                            <p:childTnLst>
                              <p:par>
                                <p:cTn id="22" presetID="10" presetClass="entr" presetSubtype="0" fill="hold" grpId="0" nodeType="afterEffect">
                                  <p:stCondLst>
                                    <p:cond delay="0"/>
                                  </p:stCondLst>
                                  <p:childTnLst>
                                    <p:set>
                                      <p:cBhvr>
                                        <p:cTn id="23" dur="1" fill="hold">
                                          <p:stCondLst>
                                            <p:cond delay="0"/>
                                          </p:stCondLst>
                                        </p:cTn>
                                        <p:tgtEl>
                                          <p:spTgt spid="35"/>
                                        </p:tgtEl>
                                        <p:attrNameLst>
                                          <p:attrName>style.visibility</p:attrName>
                                        </p:attrNameLst>
                                      </p:cBhvr>
                                      <p:to>
                                        <p:strVal val="visible"/>
                                      </p:to>
                                    </p:set>
                                    <p:animEffect transition="in" filter="fade">
                                      <p:cBhvr>
                                        <p:cTn id="24" dur="500"/>
                                        <p:tgtEl>
                                          <p:spTgt spid="35"/>
                                        </p:tgtEl>
                                      </p:cBhvr>
                                    </p:animEffect>
                                  </p:childTnLst>
                                </p:cTn>
                              </p:par>
                            </p:childTnLst>
                          </p:cTn>
                        </p:par>
                        <p:par>
                          <p:cTn id="25" fill="hold">
                            <p:stCondLst>
                              <p:cond delay="2000"/>
                            </p:stCondLst>
                            <p:childTnLst>
                              <p:par>
                                <p:cTn id="26" presetID="10" presetClass="entr" presetSubtype="0" fill="hold" grpId="0" nodeType="afterEffect">
                                  <p:stCondLst>
                                    <p:cond delay="0"/>
                                  </p:stCondLst>
                                  <p:childTnLst>
                                    <p:set>
                                      <p:cBhvr>
                                        <p:cTn id="27" dur="1" fill="hold">
                                          <p:stCondLst>
                                            <p:cond delay="0"/>
                                          </p:stCondLst>
                                        </p:cTn>
                                        <p:tgtEl>
                                          <p:spTgt spid="36"/>
                                        </p:tgtEl>
                                        <p:attrNameLst>
                                          <p:attrName>style.visibility</p:attrName>
                                        </p:attrNameLst>
                                      </p:cBhvr>
                                      <p:to>
                                        <p:strVal val="visible"/>
                                      </p:to>
                                    </p:set>
                                    <p:animEffect transition="in" filter="fade">
                                      <p:cBhvr>
                                        <p:cTn id="28" dur="500"/>
                                        <p:tgtEl>
                                          <p:spTgt spid="36"/>
                                        </p:tgtEl>
                                      </p:cBhvr>
                                    </p:animEffect>
                                  </p:childTnLst>
                                </p:cTn>
                              </p:par>
                            </p:childTnLst>
                          </p:cTn>
                        </p:par>
                        <p:par>
                          <p:cTn id="29" fill="hold">
                            <p:stCondLst>
                              <p:cond delay="2500"/>
                            </p:stCondLst>
                            <p:childTnLst>
                              <p:par>
                                <p:cTn id="30" presetID="10" presetClass="entr" presetSubtype="0" fill="hold" grpId="0" nodeType="afterEffect">
                                  <p:stCondLst>
                                    <p:cond delay="0"/>
                                  </p:stCondLst>
                                  <p:childTnLst>
                                    <p:set>
                                      <p:cBhvr>
                                        <p:cTn id="31" dur="1" fill="hold">
                                          <p:stCondLst>
                                            <p:cond delay="0"/>
                                          </p:stCondLst>
                                        </p:cTn>
                                        <p:tgtEl>
                                          <p:spTgt spid="37"/>
                                        </p:tgtEl>
                                        <p:attrNameLst>
                                          <p:attrName>style.visibility</p:attrName>
                                        </p:attrNameLst>
                                      </p:cBhvr>
                                      <p:to>
                                        <p:strVal val="visible"/>
                                      </p:to>
                                    </p:set>
                                    <p:animEffect transition="in" filter="fade">
                                      <p:cBhvr>
                                        <p:cTn id="32"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4" grpId="0"/>
      <p:bldP spid="35" grpId="0"/>
      <p:bldP spid="36" grpId="0"/>
      <p:bldP spid="37"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00CABB-DC9E-4696-BD57-81D6538277B3}"/>
              </a:ext>
            </a:extLst>
          </p:cNvPr>
          <p:cNvSpPr>
            <a:spLocks noGrp="1"/>
          </p:cNvSpPr>
          <p:nvPr>
            <p:ph type="title"/>
          </p:nvPr>
        </p:nvSpPr>
        <p:spPr/>
        <p:txBody>
          <a:bodyPr/>
          <a:lstStyle/>
          <a:p>
            <a:r>
              <a:rPr lang="en-AU" b="1" dirty="0"/>
              <a:t>Gremlin - Apache </a:t>
            </a:r>
            <a:r>
              <a:rPr lang="en-AU" b="1" dirty="0" err="1"/>
              <a:t>TinkerPop</a:t>
            </a:r>
            <a:endParaRPr lang="en-NZ" dirty="0"/>
          </a:p>
        </p:txBody>
      </p:sp>
      <p:sp>
        <p:nvSpPr>
          <p:cNvPr id="3" name="Text Placeholder 2">
            <a:extLst>
              <a:ext uri="{FF2B5EF4-FFF2-40B4-BE49-F238E27FC236}">
                <a16:creationId xmlns:a16="http://schemas.microsoft.com/office/drawing/2014/main" id="{0936CC1E-7B2D-4608-9EA0-6ADB85446695}"/>
              </a:ext>
            </a:extLst>
          </p:cNvPr>
          <p:cNvSpPr>
            <a:spLocks noGrp="1"/>
          </p:cNvSpPr>
          <p:nvPr>
            <p:ph type="body" idx="1"/>
          </p:nvPr>
        </p:nvSpPr>
        <p:spPr/>
        <p:txBody>
          <a:bodyPr/>
          <a:lstStyle/>
          <a:p>
            <a:endParaRPr lang="en-NZ"/>
          </a:p>
        </p:txBody>
      </p:sp>
    </p:spTree>
    <p:extLst>
      <p:ext uri="{BB962C8B-B14F-4D97-AF65-F5344CB8AC3E}">
        <p14:creationId xmlns:p14="http://schemas.microsoft.com/office/powerpoint/2010/main" val="3188723932"/>
      </p:ext>
    </p:extLst>
  </p:cSld>
  <p:clrMapOvr>
    <a:masterClrMapping/>
  </p:clrMapOvr>
  <p:transition spd="slow"/>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FC396AF-333C-4EFB-9FF5-E9C194278E01}"/>
              </a:ext>
            </a:extLst>
          </p:cNvPr>
          <p:cNvSpPr/>
          <p:nvPr/>
        </p:nvSpPr>
        <p:spPr>
          <a:xfrm>
            <a:off x="156402" y="71956"/>
            <a:ext cx="11183813" cy="1200329"/>
          </a:xfrm>
          <a:prstGeom prst="rect">
            <a:avLst/>
          </a:prstGeom>
        </p:spPr>
        <p:txBody>
          <a:bodyPr wrap="square">
            <a:spAutoFit/>
          </a:bodyPr>
          <a:lstStyle/>
          <a:p>
            <a:r>
              <a:rPr lang="en-US" dirty="0">
                <a:solidFill>
                  <a:srgbClr val="333333"/>
                </a:solidFill>
                <a:latin typeface="Helvetica Neue"/>
              </a:rPr>
              <a:t>Apache </a:t>
            </a:r>
            <a:r>
              <a:rPr lang="en-US" dirty="0" err="1">
                <a:solidFill>
                  <a:srgbClr val="333333"/>
                </a:solidFill>
                <a:latin typeface="Helvetica Neue"/>
              </a:rPr>
              <a:t>TinkerPop</a:t>
            </a:r>
            <a:r>
              <a:rPr lang="en-US" dirty="0">
                <a:solidFill>
                  <a:srgbClr val="333333"/>
                </a:solidFill>
                <a:latin typeface="Helvetica Neue"/>
              </a:rPr>
              <a:t>™ is an open source, vendor-agnostic, graph computing framework distributed under the commercial friendly </a:t>
            </a:r>
            <a:r>
              <a:rPr lang="en-US" dirty="0">
                <a:solidFill>
                  <a:srgbClr val="337AB7"/>
                </a:solidFill>
                <a:latin typeface="&amp;quot"/>
                <a:hlinkClick r:id="rId3"/>
              </a:rPr>
              <a:t>Apache2 license</a:t>
            </a:r>
            <a:r>
              <a:rPr lang="en-US" dirty="0">
                <a:solidFill>
                  <a:srgbClr val="333333"/>
                </a:solidFill>
                <a:latin typeface="Helvetica Neue"/>
              </a:rPr>
              <a:t>. </a:t>
            </a:r>
          </a:p>
          <a:p>
            <a:r>
              <a:rPr lang="en-US" dirty="0">
                <a:solidFill>
                  <a:srgbClr val="333333"/>
                </a:solidFill>
                <a:latin typeface="Helvetica Neue"/>
              </a:rPr>
              <a:t>When a data system is </a:t>
            </a:r>
            <a:r>
              <a:rPr lang="en-US" dirty="0" err="1">
                <a:solidFill>
                  <a:srgbClr val="337AB7"/>
                </a:solidFill>
                <a:latin typeface="&amp;quot"/>
                <a:hlinkClick r:id="rId4"/>
              </a:rPr>
              <a:t>TinkerPop</a:t>
            </a:r>
            <a:r>
              <a:rPr lang="en-US" dirty="0">
                <a:solidFill>
                  <a:srgbClr val="337AB7"/>
                </a:solidFill>
                <a:latin typeface="&amp;quot"/>
                <a:hlinkClick r:id="rId4"/>
              </a:rPr>
              <a:t>-enabled</a:t>
            </a:r>
            <a:r>
              <a:rPr lang="en-US" dirty="0">
                <a:solidFill>
                  <a:srgbClr val="333333"/>
                </a:solidFill>
                <a:latin typeface="Helvetica Neue"/>
              </a:rPr>
              <a:t>, its users are able to model their domain as a graph and analyze that graph using the </a:t>
            </a:r>
            <a:r>
              <a:rPr lang="en-US" dirty="0">
                <a:solidFill>
                  <a:srgbClr val="337AB7"/>
                </a:solidFill>
                <a:latin typeface="&amp;quot"/>
                <a:hlinkClick r:id="rId5"/>
              </a:rPr>
              <a:t>Gremlin graph traversal language</a:t>
            </a:r>
            <a:r>
              <a:rPr lang="en-US" dirty="0">
                <a:solidFill>
                  <a:srgbClr val="333333"/>
                </a:solidFill>
                <a:latin typeface="Helvetica Neue"/>
              </a:rPr>
              <a:t>. </a:t>
            </a:r>
            <a:endParaRPr lang="en-AU" dirty="0"/>
          </a:p>
        </p:txBody>
      </p:sp>
      <p:pic>
        <p:nvPicPr>
          <p:cNvPr id="6" name="Picture 5">
            <a:extLst>
              <a:ext uri="{FF2B5EF4-FFF2-40B4-BE49-F238E27FC236}">
                <a16:creationId xmlns:a16="http://schemas.microsoft.com/office/drawing/2014/main" id="{C4A3949D-F35D-477A-891C-D5C52014D54B}"/>
              </a:ext>
            </a:extLst>
          </p:cNvPr>
          <p:cNvPicPr>
            <a:picLocks noChangeAspect="1"/>
          </p:cNvPicPr>
          <p:nvPr/>
        </p:nvPicPr>
        <p:blipFill>
          <a:blip r:embed="rId6"/>
          <a:stretch>
            <a:fillRect/>
          </a:stretch>
        </p:blipFill>
        <p:spPr>
          <a:xfrm>
            <a:off x="487001" y="568596"/>
            <a:ext cx="9621095" cy="5911579"/>
          </a:xfrm>
          <a:prstGeom prst="rect">
            <a:avLst/>
          </a:prstGeom>
        </p:spPr>
      </p:pic>
    </p:spTree>
    <p:extLst>
      <p:ext uri="{BB962C8B-B14F-4D97-AF65-F5344CB8AC3E}">
        <p14:creationId xmlns:p14="http://schemas.microsoft.com/office/powerpoint/2010/main" val="341954620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descr="https://i1.wp.com/i1155.photobucket.com/albums/p551/tsmatsuz/20170630_Sample_Structure_zps1zhd1mzr.jpg">
            <a:hlinkClick r:id="rId2"/>
            <a:extLst>
              <a:ext uri="{FF2B5EF4-FFF2-40B4-BE49-F238E27FC236}">
                <a16:creationId xmlns:a16="http://schemas.microsoft.com/office/drawing/2014/main" id="{44F91AF5-F8A9-410B-9130-0368FDD6A6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6036" y="1092236"/>
            <a:ext cx="5517322" cy="5207939"/>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a:extLst>
              <a:ext uri="{FF2B5EF4-FFF2-40B4-BE49-F238E27FC236}">
                <a16:creationId xmlns:a16="http://schemas.microsoft.com/office/drawing/2014/main" id="{69CDE64D-A02A-4DCB-8234-DF0CC0223B79}"/>
              </a:ext>
            </a:extLst>
          </p:cNvPr>
          <p:cNvSpPr txBox="1">
            <a:spLocks/>
          </p:cNvSpPr>
          <p:nvPr/>
        </p:nvSpPr>
        <p:spPr>
          <a:xfrm>
            <a:off x="361038" y="360363"/>
            <a:ext cx="8002740" cy="720000"/>
          </a:xfrm>
          <a:prstGeom prst="rect">
            <a:avLst/>
          </a:prstGeom>
        </p:spPr>
        <p:txBody>
          <a:bodyPr/>
          <a:lstStyle>
            <a:lvl1pPr algn="l" defTabSz="576026" rtl="0" eaLnBrk="1" latinLnBrk="0" hangingPunct="1">
              <a:spcBef>
                <a:spcPct val="0"/>
              </a:spcBef>
              <a:buNone/>
              <a:defRPr sz="4400" kern="1200">
                <a:solidFill>
                  <a:schemeClr val="accent1"/>
                </a:solidFill>
                <a:latin typeface="+mj-lt"/>
                <a:ea typeface="+mj-ea"/>
                <a:cs typeface="+mj-cs"/>
              </a:defRPr>
            </a:lvl1pPr>
          </a:lstStyle>
          <a:p>
            <a:r>
              <a:rPr lang="en-GB" dirty="0"/>
              <a:t>Simple Graph Example</a:t>
            </a:r>
          </a:p>
        </p:txBody>
      </p:sp>
    </p:spTree>
    <p:extLst>
      <p:ext uri="{BB962C8B-B14F-4D97-AF65-F5344CB8AC3E}">
        <p14:creationId xmlns:p14="http://schemas.microsoft.com/office/powerpoint/2010/main" val="235118034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6C9986-E0F6-403D-ADFF-D1148CD481D4}"/>
              </a:ext>
            </a:extLst>
          </p:cNvPr>
          <p:cNvSpPr>
            <a:spLocks noGrp="1"/>
          </p:cNvSpPr>
          <p:nvPr>
            <p:ph type="title"/>
          </p:nvPr>
        </p:nvSpPr>
        <p:spPr/>
        <p:txBody>
          <a:bodyPr/>
          <a:lstStyle/>
          <a:p>
            <a:r>
              <a:rPr lang="en-NZ" dirty="0"/>
              <a:t>Populating  Content</a:t>
            </a:r>
          </a:p>
        </p:txBody>
      </p:sp>
      <p:sp>
        <p:nvSpPr>
          <p:cNvPr id="3" name="Text Placeholder 2">
            <a:extLst>
              <a:ext uri="{FF2B5EF4-FFF2-40B4-BE49-F238E27FC236}">
                <a16:creationId xmlns:a16="http://schemas.microsoft.com/office/drawing/2014/main" id="{81CFF94F-AFEE-47E7-B72D-FCEEBD6FC1E0}"/>
              </a:ext>
            </a:extLst>
          </p:cNvPr>
          <p:cNvSpPr>
            <a:spLocks noGrp="1"/>
          </p:cNvSpPr>
          <p:nvPr>
            <p:ph type="body" idx="1"/>
          </p:nvPr>
        </p:nvSpPr>
        <p:spPr/>
        <p:txBody>
          <a:bodyPr/>
          <a:lstStyle/>
          <a:p>
            <a:endParaRPr lang="en-NZ"/>
          </a:p>
        </p:txBody>
      </p:sp>
      <p:pic>
        <p:nvPicPr>
          <p:cNvPr id="5" name="Picture 4">
            <a:extLst>
              <a:ext uri="{FF2B5EF4-FFF2-40B4-BE49-F238E27FC236}">
                <a16:creationId xmlns:a16="http://schemas.microsoft.com/office/drawing/2014/main" id="{876432D2-D537-4FF3-87E7-09ABA08A8AE7}"/>
              </a:ext>
            </a:extLst>
          </p:cNvPr>
          <p:cNvPicPr>
            <a:picLocks noChangeAspect="1"/>
          </p:cNvPicPr>
          <p:nvPr/>
        </p:nvPicPr>
        <p:blipFill>
          <a:blip r:embed="rId2"/>
          <a:stretch>
            <a:fillRect/>
          </a:stretch>
        </p:blipFill>
        <p:spPr>
          <a:xfrm>
            <a:off x="9106416" y="231446"/>
            <a:ext cx="2133604" cy="740666"/>
          </a:xfrm>
          <a:prstGeom prst="rect">
            <a:avLst/>
          </a:prstGeom>
        </p:spPr>
      </p:pic>
    </p:spTree>
    <p:extLst>
      <p:ext uri="{BB962C8B-B14F-4D97-AF65-F5344CB8AC3E}">
        <p14:creationId xmlns:p14="http://schemas.microsoft.com/office/powerpoint/2010/main" val="3330783675"/>
      </p:ext>
    </p:extLst>
  </p:cSld>
  <p:clrMapOvr>
    <a:masterClrMapping/>
  </p:clrMapOvr>
  <p:transition spd="slow"/>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33170E7-221A-42C3-94AD-4C6074A2F3CF}"/>
              </a:ext>
            </a:extLst>
          </p:cNvPr>
          <p:cNvSpPr/>
          <p:nvPr/>
        </p:nvSpPr>
        <p:spPr>
          <a:xfrm>
            <a:off x="601317" y="1393429"/>
            <a:ext cx="10446026" cy="3477875"/>
          </a:xfrm>
          <a:prstGeom prst="rect">
            <a:avLst/>
          </a:prstGeom>
        </p:spPr>
        <p:txBody>
          <a:bodyPr wrap="square">
            <a:spAutoFit/>
          </a:bodyPr>
          <a:lstStyle/>
          <a:p>
            <a:r>
              <a:rPr lang="en-AU" sz="2000" dirty="0" err="1"/>
              <a:t>g.addV</a:t>
            </a:r>
            <a:r>
              <a:rPr lang="en-AU" sz="2000" dirty="0"/>
              <a:t>('employee').property('id', 'u001').property('</a:t>
            </a:r>
            <a:r>
              <a:rPr lang="en-AU" sz="2000" dirty="0" err="1"/>
              <a:t>firstName</a:t>
            </a:r>
            <a:r>
              <a:rPr lang="en-AU" sz="2000" dirty="0"/>
              <a:t>', 'John').property('age', 44)</a:t>
            </a:r>
          </a:p>
          <a:p>
            <a:endParaRPr lang="en-AU" sz="2000" dirty="0"/>
          </a:p>
          <a:p>
            <a:r>
              <a:rPr lang="en-AU" sz="2000" dirty="0" err="1"/>
              <a:t>g.addV</a:t>
            </a:r>
            <a:r>
              <a:rPr lang="en-AU" sz="2000" dirty="0"/>
              <a:t>('employee').property('id', 'u002').property('</a:t>
            </a:r>
            <a:r>
              <a:rPr lang="en-AU" sz="2000" dirty="0" err="1"/>
              <a:t>firstName</a:t>
            </a:r>
            <a:r>
              <a:rPr lang="en-AU" sz="2000" dirty="0"/>
              <a:t>', 'Mary').property('age', 37)</a:t>
            </a:r>
          </a:p>
          <a:p>
            <a:endParaRPr lang="en-AU" sz="2000" dirty="0"/>
          </a:p>
          <a:p>
            <a:r>
              <a:rPr lang="en-AU" sz="2000" dirty="0" err="1"/>
              <a:t>g.addV</a:t>
            </a:r>
            <a:r>
              <a:rPr lang="en-AU" sz="2000" dirty="0"/>
              <a:t>('employee').property('id', 'u003').property('</a:t>
            </a:r>
            <a:r>
              <a:rPr lang="en-AU" sz="2000" dirty="0" err="1"/>
              <a:t>firstName</a:t>
            </a:r>
            <a:r>
              <a:rPr lang="en-AU" sz="2000" dirty="0"/>
              <a:t>', 'Christie').property('age', 30) </a:t>
            </a:r>
          </a:p>
          <a:p>
            <a:r>
              <a:rPr lang="en-AU" sz="2000" dirty="0"/>
              <a:t> </a:t>
            </a:r>
          </a:p>
          <a:p>
            <a:r>
              <a:rPr lang="en-AU" sz="2000" dirty="0" err="1"/>
              <a:t>g.addV</a:t>
            </a:r>
            <a:r>
              <a:rPr lang="en-AU" sz="2000" dirty="0"/>
              <a:t>('employee').property('id', 'u004').property('</a:t>
            </a:r>
            <a:r>
              <a:rPr lang="en-AU" sz="2000" dirty="0" err="1"/>
              <a:t>firstName</a:t>
            </a:r>
            <a:r>
              <a:rPr lang="en-AU" sz="2000" dirty="0"/>
              <a:t>', 'Bob').property('age', 35)</a:t>
            </a:r>
          </a:p>
          <a:p>
            <a:endParaRPr lang="en-AU" sz="2000" dirty="0"/>
          </a:p>
          <a:p>
            <a:r>
              <a:rPr lang="en-AU" sz="2000" dirty="0" err="1"/>
              <a:t>g.addV</a:t>
            </a:r>
            <a:r>
              <a:rPr lang="en-AU" sz="2000" dirty="0"/>
              <a:t>('employee').property('id', 'u005').property('</a:t>
            </a:r>
            <a:r>
              <a:rPr lang="en-AU" sz="2000" dirty="0" err="1"/>
              <a:t>firstName</a:t>
            </a:r>
            <a:r>
              <a:rPr lang="en-AU" sz="2000" dirty="0"/>
              <a:t>', 'Susan').property('age', 31)</a:t>
            </a:r>
          </a:p>
          <a:p>
            <a:endParaRPr lang="en-AU" sz="2000" dirty="0"/>
          </a:p>
          <a:p>
            <a:r>
              <a:rPr lang="en-AU" sz="2000" dirty="0" err="1"/>
              <a:t>g.addV</a:t>
            </a:r>
            <a:r>
              <a:rPr lang="en-AU" sz="2000" dirty="0"/>
              <a:t>('employee').property('id', 'u006').property('</a:t>
            </a:r>
            <a:r>
              <a:rPr lang="en-AU" sz="2000" dirty="0" err="1"/>
              <a:t>firstName</a:t>
            </a:r>
            <a:r>
              <a:rPr lang="en-AU" sz="2000" dirty="0"/>
              <a:t>', 'Emily').property('age', 29)</a:t>
            </a:r>
          </a:p>
        </p:txBody>
      </p:sp>
      <p:sp>
        <p:nvSpPr>
          <p:cNvPr id="4" name="Title 1">
            <a:extLst>
              <a:ext uri="{FF2B5EF4-FFF2-40B4-BE49-F238E27FC236}">
                <a16:creationId xmlns:a16="http://schemas.microsoft.com/office/drawing/2014/main" id="{833ABDE2-DDC4-4C61-B248-7621FF413BED}"/>
              </a:ext>
            </a:extLst>
          </p:cNvPr>
          <p:cNvSpPr txBox="1">
            <a:spLocks/>
          </p:cNvSpPr>
          <p:nvPr/>
        </p:nvSpPr>
        <p:spPr>
          <a:xfrm>
            <a:off x="601317" y="561997"/>
            <a:ext cx="9936421" cy="2695572"/>
          </a:xfrm>
          <a:prstGeom prst="rect">
            <a:avLst/>
          </a:prstGeom>
        </p:spPr>
        <p:txBody>
          <a:bodyPr/>
          <a:lstStyle>
            <a:lvl1pPr algn="l" defTabSz="576026" rtl="0" eaLnBrk="1" latinLnBrk="0" hangingPunct="1">
              <a:spcBef>
                <a:spcPct val="0"/>
              </a:spcBef>
              <a:buNone/>
              <a:defRPr sz="4400" kern="1200">
                <a:solidFill>
                  <a:schemeClr val="accent1"/>
                </a:solidFill>
                <a:latin typeface="+mj-lt"/>
                <a:ea typeface="+mj-ea"/>
                <a:cs typeface="+mj-cs"/>
              </a:defRPr>
            </a:lvl1pPr>
          </a:lstStyle>
          <a:p>
            <a:r>
              <a:rPr lang="en-AU" dirty="0"/>
              <a:t>C</a:t>
            </a:r>
            <a:r>
              <a:rPr lang="en-US" dirty="0" err="1"/>
              <a:t>reate</a:t>
            </a:r>
            <a:r>
              <a:rPr lang="en-US" dirty="0"/>
              <a:t> the </a:t>
            </a:r>
            <a:r>
              <a:rPr lang="en-AU" dirty="0"/>
              <a:t>vertices</a:t>
            </a:r>
            <a:r>
              <a:rPr lang="en-US" dirty="0"/>
              <a:t> (nodes).</a:t>
            </a:r>
            <a:endParaRPr lang="en-NZ" dirty="0"/>
          </a:p>
          <a:p>
            <a:endParaRPr lang="en-NZ" dirty="0"/>
          </a:p>
        </p:txBody>
      </p:sp>
    </p:spTree>
    <p:extLst>
      <p:ext uri="{BB962C8B-B14F-4D97-AF65-F5344CB8AC3E}">
        <p14:creationId xmlns:p14="http://schemas.microsoft.com/office/powerpoint/2010/main" val="319841191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33170E7-221A-42C3-94AD-4C6074A2F3CF}"/>
              </a:ext>
            </a:extLst>
          </p:cNvPr>
          <p:cNvSpPr/>
          <p:nvPr/>
        </p:nvSpPr>
        <p:spPr>
          <a:xfrm>
            <a:off x="601317" y="1557425"/>
            <a:ext cx="10446026" cy="4093428"/>
          </a:xfrm>
          <a:prstGeom prst="rect">
            <a:avLst/>
          </a:prstGeom>
        </p:spPr>
        <p:txBody>
          <a:bodyPr wrap="square">
            <a:spAutoFit/>
          </a:bodyPr>
          <a:lstStyle/>
          <a:p>
            <a:r>
              <a:rPr lang="en-AU" sz="2000" dirty="0" err="1"/>
              <a:t>g.V</a:t>
            </a:r>
            <a:r>
              <a:rPr lang="en-AU" sz="2000" dirty="0"/>
              <a:t>('u002').</a:t>
            </a:r>
            <a:r>
              <a:rPr lang="en-AU" sz="2000" dirty="0" err="1"/>
              <a:t>addE</a:t>
            </a:r>
            <a:r>
              <a:rPr lang="en-AU" sz="2000" dirty="0"/>
              <a:t>('manager').to(</a:t>
            </a:r>
            <a:r>
              <a:rPr lang="en-AU" sz="2000" dirty="0" err="1"/>
              <a:t>g.V</a:t>
            </a:r>
            <a:r>
              <a:rPr lang="en-AU" sz="2000" dirty="0"/>
              <a:t>('u001’))</a:t>
            </a:r>
          </a:p>
          <a:p>
            <a:endParaRPr lang="en-AU" sz="2000" dirty="0"/>
          </a:p>
          <a:p>
            <a:r>
              <a:rPr lang="en-AU" sz="2000" dirty="0" err="1"/>
              <a:t>g.V</a:t>
            </a:r>
            <a:r>
              <a:rPr lang="en-AU" sz="2000" dirty="0"/>
              <a:t>('u005').</a:t>
            </a:r>
            <a:r>
              <a:rPr lang="en-AU" sz="2000" dirty="0" err="1"/>
              <a:t>addE</a:t>
            </a:r>
            <a:r>
              <a:rPr lang="en-AU" sz="2000" dirty="0"/>
              <a:t>('manager').to(</a:t>
            </a:r>
            <a:r>
              <a:rPr lang="en-AU" sz="2000" dirty="0" err="1"/>
              <a:t>g.V</a:t>
            </a:r>
            <a:r>
              <a:rPr lang="en-AU" sz="2000" dirty="0"/>
              <a:t>('u001’))</a:t>
            </a:r>
          </a:p>
          <a:p>
            <a:endParaRPr lang="en-AU" sz="2000" dirty="0"/>
          </a:p>
          <a:p>
            <a:r>
              <a:rPr lang="en-AU" sz="2000" dirty="0" err="1"/>
              <a:t>g.V</a:t>
            </a:r>
            <a:r>
              <a:rPr lang="en-AU" sz="2000" dirty="0"/>
              <a:t>('u004').</a:t>
            </a:r>
            <a:r>
              <a:rPr lang="en-AU" sz="2000" dirty="0" err="1"/>
              <a:t>addE</a:t>
            </a:r>
            <a:r>
              <a:rPr lang="en-AU" sz="2000" dirty="0"/>
              <a:t>('manager').to(</a:t>
            </a:r>
            <a:r>
              <a:rPr lang="en-AU" sz="2000" dirty="0" err="1"/>
              <a:t>g.V</a:t>
            </a:r>
            <a:r>
              <a:rPr lang="en-AU" sz="2000" dirty="0"/>
              <a:t>('u002’))</a:t>
            </a:r>
          </a:p>
          <a:p>
            <a:endParaRPr lang="en-AU" sz="2000" dirty="0"/>
          </a:p>
          <a:p>
            <a:r>
              <a:rPr lang="en-AU" sz="2000" dirty="0" err="1"/>
              <a:t>g.V</a:t>
            </a:r>
            <a:r>
              <a:rPr lang="en-AU" sz="2000" dirty="0"/>
              <a:t>('u005').</a:t>
            </a:r>
            <a:r>
              <a:rPr lang="en-AU" sz="2000" dirty="0" err="1"/>
              <a:t>addE</a:t>
            </a:r>
            <a:r>
              <a:rPr lang="en-AU" sz="2000" dirty="0"/>
              <a:t>('friend').to(</a:t>
            </a:r>
            <a:r>
              <a:rPr lang="en-AU" sz="2000" dirty="0" err="1"/>
              <a:t>g.V</a:t>
            </a:r>
            <a:r>
              <a:rPr lang="en-AU" sz="2000" dirty="0"/>
              <a:t>('u006’))</a:t>
            </a:r>
          </a:p>
          <a:p>
            <a:endParaRPr lang="en-AU" sz="2000" dirty="0"/>
          </a:p>
          <a:p>
            <a:r>
              <a:rPr lang="en-AU" sz="2000" dirty="0" err="1"/>
              <a:t>g.V</a:t>
            </a:r>
            <a:r>
              <a:rPr lang="en-AU" sz="2000" dirty="0"/>
              <a:t>('u005').</a:t>
            </a:r>
            <a:r>
              <a:rPr lang="en-AU" sz="2000" dirty="0" err="1"/>
              <a:t>addE</a:t>
            </a:r>
            <a:r>
              <a:rPr lang="en-AU" sz="2000" dirty="0"/>
              <a:t>('friend').to(</a:t>
            </a:r>
            <a:r>
              <a:rPr lang="en-AU" sz="2000" dirty="0" err="1"/>
              <a:t>g.V</a:t>
            </a:r>
            <a:r>
              <a:rPr lang="en-AU" sz="2000" dirty="0"/>
              <a:t>('u003’))</a:t>
            </a:r>
          </a:p>
          <a:p>
            <a:endParaRPr lang="en-AU" sz="2000" dirty="0"/>
          </a:p>
          <a:p>
            <a:r>
              <a:rPr lang="en-AU" sz="2000" dirty="0" err="1"/>
              <a:t>g.V</a:t>
            </a:r>
            <a:r>
              <a:rPr lang="en-AU" sz="2000" dirty="0"/>
              <a:t>('u006').</a:t>
            </a:r>
            <a:r>
              <a:rPr lang="en-AU" sz="2000" dirty="0" err="1"/>
              <a:t>addE</a:t>
            </a:r>
            <a:r>
              <a:rPr lang="en-AU" sz="2000" dirty="0"/>
              <a:t>('friend').to(</a:t>
            </a:r>
            <a:r>
              <a:rPr lang="en-AU" sz="2000" dirty="0" err="1"/>
              <a:t>g.V</a:t>
            </a:r>
            <a:r>
              <a:rPr lang="en-AU" sz="2000" dirty="0"/>
              <a:t>('u003’))</a:t>
            </a:r>
          </a:p>
          <a:p>
            <a:endParaRPr lang="en-AU" sz="2000" dirty="0"/>
          </a:p>
          <a:p>
            <a:r>
              <a:rPr lang="en-AU" sz="2000" dirty="0" err="1"/>
              <a:t>g.V</a:t>
            </a:r>
            <a:r>
              <a:rPr lang="en-AU" sz="2000" dirty="0"/>
              <a:t>('u006').</a:t>
            </a:r>
            <a:r>
              <a:rPr lang="en-AU" sz="2000" dirty="0" err="1"/>
              <a:t>addE</a:t>
            </a:r>
            <a:r>
              <a:rPr lang="en-AU" sz="2000" dirty="0"/>
              <a:t>('manager').to(</a:t>
            </a:r>
            <a:r>
              <a:rPr lang="en-AU" sz="2000" dirty="0" err="1"/>
              <a:t>g.V</a:t>
            </a:r>
            <a:r>
              <a:rPr lang="en-AU" sz="2000" dirty="0"/>
              <a:t>('u004'))</a:t>
            </a:r>
          </a:p>
        </p:txBody>
      </p:sp>
      <p:sp>
        <p:nvSpPr>
          <p:cNvPr id="6" name="Title 1">
            <a:extLst>
              <a:ext uri="{FF2B5EF4-FFF2-40B4-BE49-F238E27FC236}">
                <a16:creationId xmlns:a16="http://schemas.microsoft.com/office/drawing/2014/main" id="{C89869D5-A629-4516-8972-B7F28B9EC7CB}"/>
              </a:ext>
            </a:extLst>
          </p:cNvPr>
          <p:cNvSpPr txBox="1">
            <a:spLocks/>
          </p:cNvSpPr>
          <p:nvPr/>
        </p:nvSpPr>
        <p:spPr>
          <a:xfrm>
            <a:off x="497798" y="591379"/>
            <a:ext cx="9936421" cy="728060"/>
          </a:xfrm>
          <a:prstGeom prst="rect">
            <a:avLst/>
          </a:prstGeom>
        </p:spPr>
        <p:txBody>
          <a:bodyPr/>
          <a:lstStyle>
            <a:lvl1pPr algn="l" defTabSz="576026" rtl="0" eaLnBrk="1" latinLnBrk="0" hangingPunct="1">
              <a:spcBef>
                <a:spcPct val="0"/>
              </a:spcBef>
              <a:buNone/>
              <a:defRPr sz="4400" kern="1200">
                <a:solidFill>
                  <a:schemeClr val="accent1"/>
                </a:solidFill>
                <a:latin typeface="+mj-lt"/>
                <a:ea typeface="+mj-ea"/>
                <a:cs typeface="+mj-cs"/>
              </a:defRPr>
            </a:lvl1pPr>
          </a:lstStyle>
          <a:p>
            <a:r>
              <a:rPr lang="en-AU" dirty="0"/>
              <a:t>C</a:t>
            </a:r>
            <a:r>
              <a:rPr lang="en-US" dirty="0" err="1"/>
              <a:t>reate</a:t>
            </a:r>
            <a:r>
              <a:rPr lang="en-US" dirty="0"/>
              <a:t> the edges between </a:t>
            </a:r>
            <a:r>
              <a:rPr lang="en-AU" dirty="0"/>
              <a:t>vertices</a:t>
            </a:r>
            <a:r>
              <a:rPr lang="en-US" dirty="0"/>
              <a:t>.</a:t>
            </a:r>
            <a:endParaRPr lang="en-NZ" dirty="0"/>
          </a:p>
          <a:p>
            <a:endParaRPr lang="en-NZ" dirty="0"/>
          </a:p>
        </p:txBody>
      </p:sp>
    </p:spTree>
    <p:extLst>
      <p:ext uri="{BB962C8B-B14F-4D97-AF65-F5344CB8AC3E}">
        <p14:creationId xmlns:p14="http://schemas.microsoft.com/office/powerpoint/2010/main" val="253914776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3"/>
          </p:nvPr>
        </p:nvSpPr>
        <p:spPr/>
        <p:txBody>
          <a:bodyPr/>
          <a:lstStyle/>
          <a:p>
            <a:endParaRPr lang="en-US" dirty="0"/>
          </a:p>
        </p:txBody>
      </p:sp>
      <p:pic>
        <p:nvPicPr>
          <p:cNvPr id="4" name="Picture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666057" y="2051323"/>
            <a:ext cx="4050109" cy="3240088"/>
          </a:xfrm>
          <a:prstGeom prst="rect">
            <a:avLst/>
          </a:prstGeom>
        </p:spPr>
      </p:pic>
      <p:pic>
        <p:nvPicPr>
          <p:cNvPr id="5" name="Picture 4">
            <a:extLst>
              <a:ext uri="{FF2B5EF4-FFF2-40B4-BE49-F238E27FC236}">
                <a16:creationId xmlns:a16="http://schemas.microsoft.com/office/drawing/2014/main" id="{A839C085-8FE3-4AC8-BC32-EA97135FA54E}"/>
              </a:ext>
            </a:extLst>
          </p:cNvPr>
          <p:cNvPicPr>
            <a:picLocks noChangeAspect="1"/>
          </p:cNvPicPr>
          <p:nvPr/>
        </p:nvPicPr>
        <p:blipFill>
          <a:blip r:embed="rId4"/>
          <a:stretch>
            <a:fillRect/>
          </a:stretch>
        </p:blipFill>
        <p:spPr>
          <a:xfrm>
            <a:off x="9136233" y="161341"/>
            <a:ext cx="2133604" cy="740666"/>
          </a:xfrm>
          <a:prstGeom prst="rect">
            <a:avLst/>
          </a:prstGeom>
        </p:spPr>
      </p:pic>
    </p:spTree>
    <p:extLst>
      <p:ext uri="{BB962C8B-B14F-4D97-AF65-F5344CB8AC3E}">
        <p14:creationId xmlns:p14="http://schemas.microsoft.com/office/powerpoint/2010/main" val="343803740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Azure Cosmos DB Graph Links</a:t>
            </a:r>
          </a:p>
        </p:txBody>
      </p:sp>
      <p:sp>
        <p:nvSpPr>
          <p:cNvPr id="3" name="Content Placeholder 2"/>
          <p:cNvSpPr>
            <a:spLocks noGrp="1"/>
          </p:cNvSpPr>
          <p:nvPr>
            <p:ph idx="1"/>
          </p:nvPr>
        </p:nvSpPr>
        <p:spPr/>
        <p:txBody>
          <a:bodyPr>
            <a:normAutofit fontScale="25000" lnSpcReduction="20000"/>
          </a:bodyPr>
          <a:lstStyle/>
          <a:p>
            <a:r>
              <a:rPr lang="en-AU" sz="7200" b="1" dirty="0">
                <a:hlinkClick r:id="rId3"/>
              </a:rPr>
              <a:t>https://docs.microsoft.com/en-us/azure/cosmos-db/graph-introduction</a:t>
            </a:r>
            <a:endParaRPr lang="en-AU" sz="7200" b="1" dirty="0"/>
          </a:p>
          <a:p>
            <a:endParaRPr lang="en-AU" sz="7200" b="1" dirty="0"/>
          </a:p>
          <a:p>
            <a:r>
              <a:rPr lang="en-AU" sz="7200" b="1" dirty="0">
                <a:hlinkClick r:id="rId4"/>
              </a:rPr>
              <a:t>https://docs.microsoft.com/en-us/azure/cosmos-db/gremlin-support</a:t>
            </a:r>
            <a:endParaRPr lang="en-AU" sz="7200" b="1" dirty="0"/>
          </a:p>
          <a:p>
            <a:endParaRPr lang="en-AU" sz="7200" b="1" dirty="0"/>
          </a:p>
          <a:p>
            <a:r>
              <a:rPr lang="en-AU" sz="7200" b="1" dirty="0">
                <a:hlinkClick r:id="rId5"/>
              </a:rPr>
              <a:t>https://docs.microsoft.com/en-us/azure/cosmos-db/create-graph-gremlin-console</a:t>
            </a:r>
            <a:endParaRPr lang="en-AU" sz="7200" b="1" dirty="0"/>
          </a:p>
          <a:p>
            <a:endParaRPr lang="en-AU" sz="7200" b="1" dirty="0"/>
          </a:p>
          <a:p>
            <a:r>
              <a:rPr lang="en-AU" sz="7200" b="1" dirty="0">
                <a:hlinkClick r:id="rId6"/>
              </a:rPr>
              <a:t>https://aka.ms/CosmosDBlearn</a:t>
            </a:r>
            <a:endParaRPr lang="en-AU" sz="7200" b="1" dirty="0"/>
          </a:p>
          <a:p>
            <a:endParaRPr lang="en-AU" sz="7200" b="1" dirty="0"/>
          </a:p>
          <a:p>
            <a:r>
              <a:rPr lang="en-AU" sz="7200" b="1" dirty="0">
                <a:hlinkClick r:id="rId3"/>
              </a:rPr>
              <a:t>https://docs.microsoft.com/en-us/azure/cosmos-db/graph-introduction</a:t>
            </a:r>
            <a:endParaRPr lang="en-AU" sz="7200" b="1" dirty="0"/>
          </a:p>
          <a:p>
            <a:endParaRPr lang="en-AU" sz="7200" b="1" dirty="0"/>
          </a:p>
          <a:p>
            <a:r>
              <a:rPr lang="en-AU" sz="7200" u="sng" dirty="0">
                <a:hlinkClick r:id="rId7"/>
              </a:rPr>
              <a:t>https://vincentlauzon.com/2017/08/28/cosmos-db-graph-with-gremlin-getting-started/</a:t>
            </a:r>
            <a:endParaRPr lang="en-AU" sz="7200" u="sng" dirty="0"/>
          </a:p>
          <a:p>
            <a:endParaRPr lang="en-AU" sz="7200" u="sng" dirty="0"/>
          </a:p>
          <a:p>
            <a:r>
              <a:rPr lang="en-AU" sz="7200" u="sng" dirty="0">
                <a:hlinkClick r:id="rId8"/>
              </a:rPr>
              <a:t>https://tsmatz.wordpress.com/2017/07/04/azure-cosmos-db-gremlin-graph-tutorial/</a:t>
            </a:r>
            <a:br>
              <a:rPr lang="en-AU" sz="7200" dirty="0"/>
            </a:br>
            <a:endParaRPr lang="en-AU" sz="7200" dirty="0"/>
          </a:p>
          <a:p>
            <a:r>
              <a:rPr lang="en-AU" sz="7200" u="sng" dirty="0">
                <a:hlinkClick r:id="rId7"/>
              </a:rPr>
              <a:t>https://vincentlauzon.com/2017/08/28/cosmos-db-graph-with-gremlin-getting-started/</a:t>
            </a:r>
            <a:endParaRPr lang="en-AU" sz="7200" dirty="0"/>
          </a:p>
          <a:p>
            <a:endParaRPr lang="en-AU" sz="7200" dirty="0"/>
          </a:p>
          <a:p>
            <a:endParaRPr lang="en-AU" b="1" dirty="0"/>
          </a:p>
          <a:p>
            <a:endParaRPr lang="en-AU" b="1" dirty="0"/>
          </a:p>
          <a:p>
            <a:endParaRPr lang="en-AU" b="1" dirty="0"/>
          </a:p>
          <a:p>
            <a:endParaRPr lang="en-AU" b="1" dirty="0"/>
          </a:p>
          <a:p>
            <a:endParaRPr lang="en-AU" sz="1323" dirty="0"/>
          </a:p>
          <a:p>
            <a:endParaRPr lang="en-AU" sz="1323" dirty="0"/>
          </a:p>
          <a:p>
            <a:endParaRPr lang="en-AU" sz="1323" dirty="0"/>
          </a:p>
          <a:p>
            <a:endParaRPr lang="en-AU" sz="1323" dirty="0"/>
          </a:p>
          <a:p>
            <a:endParaRPr lang="en-AU" sz="1323" dirty="0"/>
          </a:p>
          <a:p>
            <a:endParaRPr lang="en-AU" sz="1323" dirty="0"/>
          </a:p>
          <a:p>
            <a:endParaRPr lang="en-AU" sz="1323" dirty="0"/>
          </a:p>
          <a:p>
            <a:endParaRPr lang="en-AU" sz="1323" dirty="0"/>
          </a:p>
          <a:p>
            <a:endParaRPr lang="en-AU" sz="1323" dirty="0"/>
          </a:p>
          <a:p>
            <a:r>
              <a:rPr lang="en-AU" sz="1323" dirty="0"/>
              <a:t>	</a:t>
            </a:r>
          </a:p>
          <a:p>
            <a:endParaRPr lang="en-AU" sz="1323" dirty="0"/>
          </a:p>
          <a:p>
            <a:endParaRPr lang="en-AU" sz="1323" dirty="0"/>
          </a:p>
        </p:txBody>
      </p:sp>
    </p:spTree>
    <p:extLst>
      <p:ext uri="{BB962C8B-B14F-4D97-AF65-F5344CB8AC3E}">
        <p14:creationId xmlns:p14="http://schemas.microsoft.com/office/powerpoint/2010/main" val="13409668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Apache </a:t>
            </a:r>
            <a:r>
              <a:rPr lang="en-AU" dirty="0" err="1"/>
              <a:t>TinkerPop</a:t>
            </a:r>
            <a:r>
              <a:rPr lang="en-AU" dirty="0"/>
              <a:t> - Gremlin</a:t>
            </a:r>
          </a:p>
        </p:txBody>
      </p:sp>
      <p:sp>
        <p:nvSpPr>
          <p:cNvPr id="3" name="Content Placeholder 2"/>
          <p:cNvSpPr>
            <a:spLocks noGrp="1"/>
          </p:cNvSpPr>
          <p:nvPr>
            <p:ph idx="1"/>
          </p:nvPr>
        </p:nvSpPr>
        <p:spPr/>
        <p:txBody>
          <a:bodyPr>
            <a:normAutofit fontScale="47500" lnSpcReduction="20000"/>
          </a:bodyPr>
          <a:lstStyle/>
          <a:p>
            <a:r>
              <a:rPr lang="en-AU" sz="7200" b="1" dirty="0">
                <a:hlinkClick r:id="rId3"/>
              </a:rPr>
              <a:t>http://tinkerpop.apache.org/</a:t>
            </a:r>
            <a:endParaRPr lang="en-AU" sz="7200" b="1" dirty="0"/>
          </a:p>
          <a:p>
            <a:endParaRPr lang="en-AU" sz="7200" b="1" dirty="0">
              <a:hlinkClick r:id="rId4"/>
            </a:endParaRPr>
          </a:p>
          <a:p>
            <a:r>
              <a:rPr lang="en-AU" sz="7200" b="1" dirty="0">
                <a:hlinkClick r:id="rId4"/>
              </a:rPr>
              <a:t>http://tinkerpop.apache.org/docs/current</a:t>
            </a:r>
            <a:endParaRPr lang="en-AU" sz="7200" b="1" dirty="0"/>
          </a:p>
          <a:p>
            <a:endParaRPr lang="en-AU" sz="7200" b="1" dirty="0"/>
          </a:p>
          <a:p>
            <a:r>
              <a:rPr lang="en-AU" sz="7200" b="1" dirty="0">
                <a:hlinkClick r:id="rId5"/>
              </a:rPr>
              <a:t>http://tinkerpop.apache.org/gremlin.html</a:t>
            </a:r>
            <a:endParaRPr lang="en-AU" sz="7200" b="1" dirty="0"/>
          </a:p>
          <a:p>
            <a:endParaRPr lang="en-AU" sz="7200" b="1" dirty="0"/>
          </a:p>
          <a:p>
            <a:r>
              <a:rPr lang="en-AU" sz="7200" b="1" dirty="0">
                <a:hlinkClick r:id="rId6"/>
              </a:rPr>
              <a:t>http://kelvinlawrence.net/book/Gremlin-Graph-Guide.html</a:t>
            </a:r>
            <a:endParaRPr lang="en-AU" sz="7200" b="1" dirty="0"/>
          </a:p>
          <a:p>
            <a:endParaRPr lang="en-AU" sz="1323" dirty="0"/>
          </a:p>
          <a:p>
            <a:endParaRPr lang="en-AU" sz="1323" dirty="0"/>
          </a:p>
          <a:p>
            <a:endParaRPr lang="en-AU" sz="1323" dirty="0"/>
          </a:p>
          <a:p>
            <a:endParaRPr lang="en-AU" sz="1323" dirty="0"/>
          </a:p>
          <a:p>
            <a:endParaRPr lang="en-AU" sz="1323" dirty="0"/>
          </a:p>
          <a:p>
            <a:endParaRPr lang="en-AU" sz="1323" dirty="0"/>
          </a:p>
          <a:p>
            <a:endParaRPr lang="en-AU" sz="1323" dirty="0"/>
          </a:p>
          <a:p>
            <a:r>
              <a:rPr lang="en-AU" sz="1323" dirty="0"/>
              <a:t>	</a:t>
            </a:r>
          </a:p>
          <a:p>
            <a:endParaRPr lang="en-AU" sz="1323" dirty="0"/>
          </a:p>
          <a:p>
            <a:endParaRPr lang="en-AU" sz="1323" dirty="0"/>
          </a:p>
        </p:txBody>
      </p:sp>
    </p:spTree>
    <p:extLst>
      <p:ext uri="{BB962C8B-B14F-4D97-AF65-F5344CB8AC3E}">
        <p14:creationId xmlns:p14="http://schemas.microsoft.com/office/powerpoint/2010/main" val="41164395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C12824-E838-427B-BA49-01BF7503A2C2}"/>
              </a:ext>
            </a:extLst>
          </p:cNvPr>
          <p:cNvSpPr>
            <a:spLocks noGrp="1"/>
          </p:cNvSpPr>
          <p:nvPr>
            <p:ph type="title"/>
          </p:nvPr>
        </p:nvSpPr>
        <p:spPr/>
        <p:txBody>
          <a:bodyPr/>
          <a:lstStyle/>
          <a:p>
            <a:r>
              <a:rPr lang="en-AU" dirty="0"/>
              <a:t>Graph Databases ?</a:t>
            </a:r>
          </a:p>
        </p:txBody>
      </p:sp>
    </p:spTree>
    <p:extLst>
      <p:ext uri="{BB962C8B-B14F-4D97-AF65-F5344CB8AC3E}">
        <p14:creationId xmlns:p14="http://schemas.microsoft.com/office/powerpoint/2010/main" val="202351658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7151D8E-845D-428B-B880-E290D184F80F}"/>
              </a:ext>
            </a:extLst>
          </p:cNvPr>
          <p:cNvSpPr/>
          <p:nvPr/>
        </p:nvSpPr>
        <p:spPr>
          <a:xfrm>
            <a:off x="88" y="-288008"/>
            <a:ext cx="11520312" cy="6774901"/>
          </a:xfrm>
          <a:prstGeom prst="rect">
            <a:avLst/>
          </a:prstGeom>
          <a:solidFill>
            <a:schemeClr val="bg1">
              <a:alpha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1"/>
          </a:p>
        </p:txBody>
      </p:sp>
      <p:sp>
        <p:nvSpPr>
          <p:cNvPr id="2" name="Title 1">
            <a:extLst>
              <a:ext uri="{FF2B5EF4-FFF2-40B4-BE49-F238E27FC236}">
                <a16:creationId xmlns:a16="http://schemas.microsoft.com/office/drawing/2014/main" id="{FBBD033C-12BF-459F-9670-01B5E607D0E4}"/>
              </a:ext>
            </a:extLst>
          </p:cNvPr>
          <p:cNvSpPr>
            <a:spLocks noGrp="1"/>
          </p:cNvSpPr>
          <p:nvPr>
            <p:ph type="title"/>
          </p:nvPr>
        </p:nvSpPr>
        <p:spPr/>
        <p:txBody>
          <a:bodyPr/>
          <a:lstStyle/>
          <a:p>
            <a:r>
              <a:rPr lang="en-GB" b="1" dirty="0">
                <a:solidFill>
                  <a:srgbClr val="FF0000"/>
                </a:solidFill>
              </a:rPr>
              <a:t>Social</a:t>
            </a:r>
          </a:p>
        </p:txBody>
      </p:sp>
      <p:sp>
        <p:nvSpPr>
          <p:cNvPr id="3" name="Content Placeholder 2">
            <a:extLst>
              <a:ext uri="{FF2B5EF4-FFF2-40B4-BE49-F238E27FC236}">
                <a16:creationId xmlns:a16="http://schemas.microsoft.com/office/drawing/2014/main" id="{18B1B174-3A3C-4E12-96E0-A961FD10EC7B}"/>
              </a:ext>
            </a:extLst>
          </p:cNvPr>
          <p:cNvSpPr>
            <a:spLocks noGrp="1"/>
          </p:cNvSpPr>
          <p:nvPr>
            <p:ph idx="1"/>
          </p:nvPr>
        </p:nvSpPr>
        <p:spPr/>
        <p:txBody>
          <a:bodyPr>
            <a:normAutofit/>
          </a:bodyPr>
          <a:lstStyle/>
          <a:p>
            <a:r>
              <a:rPr lang="en-GB" dirty="0"/>
              <a:t>Make sure you tweet on #SQLSat750</a:t>
            </a:r>
          </a:p>
          <a:p>
            <a:endParaRPr lang="en-GB" dirty="0"/>
          </a:p>
          <a:p>
            <a:r>
              <a:rPr lang="en-GB" dirty="0"/>
              <a:t>Don’t forget to thank Sponsors and Volunteers</a:t>
            </a:r>
          </a:p>
          <a:p>
            <a:endParaRPr lang="en-GB" dirty="0"/>
          </a:p>
          <a:p>
            <a:endParaRPr lang="en-GB" dirty="0"/>
          </a:p>
        </p:txBody>
      </p:sp>
    </p:spTree>
    <p:extLst>
      <p:ext uri="{BB962C8B-B14F-4D97-AF65-F5344CB8AC3E}">
        <p14:creationId xmlns:p14="http://schemas.microsoft.com/office/powerpoint/2010/main" val="224182427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Box 35"/>
          <p:cNvSpPr txBox="1"/>
          <p:nvPr/>
        </p:nvSpPr>
        <p:spPr>
          <a:xfrm>
            <a:off x="787610" y="1718525"/>
            <a:ext cx="1428859" cy="2696700"/>
          </a:xfrm>
          <a:prstGeom prst="rect">
            <a:avLst/>
          </a:prstGeom>
          <a:noFill/>
        </p:spPr>
        <p:txBody>
          <a:bodyPr wrap="square" rtlCol="0">
            <a:spAutoFit/>
          </a:bodyPr>
          <a:lstStyle/>
          <a:p>
            <a:pPr>
              <a:lnSpc>
                <a:spcPct val="90000"/>
              </a:lnSpc>
            </a:pPr>
            <a:r>
              <a:rPr lang="en-GB" sz="18804" b="1" i="1" dirty="0">
                <a:latin typeface="AppleStorm" panose="02000603000000000000" pitchFamily="50" charset="0"/>
              </a:rPr>
              <a:t>?</a:t>
            </a:r>
          </a:p>
        </p:txBody>
      </p:sp>
      <p:sp>
        <p:nvSpPr>
          <p:cNvPr id="2" name="Title 1"/>
          <p:cNvSpPr>
            <a:spLocks noGrp="1"/>
          </p:cNvSpPr>
          <p:nvPr>
            <p:ph type="title"/>
          </p:nvPr>
        </p:nvSpPr>
        <p:spPr/>
        <p:txBody>
          <a:bodyPr/>
          <a:lstStyle/>
          <a:p>
            <a:pPr algn="ctr"/>
            <a:r>
              <a:rPr lang="de-DE" sz="5102" b="1" i="1" dirty="0">
                <a:solidFill>
                  <a:srgbClr val="00B050"/>
                </a:solidFill>
                <a:latin typeface="AppleStorm" panose="02000603000000000000" pitchFamily="50" charset="0"/>
              </a:rPr>
              <a:t>Questions?</a:t>
            </a:r>
            <a:endParaRPr lang="en-US" b="1" i="1" dirty="0">
              <a:solidFill>
                <a:srgbClr val="00B0F0"/>
              </a:solidFill>
              <a:latin typeface="AppleStorm" panose="02000603000000000000" pitchFamily="50" charset="0"/>
            </a:endParaRPr>
          </a:p>
        </p:txBody>
      </p:sp>
      <p:sp>
        <p:nvSpPr>
          <p:cNvPr id="3" name="TextBox 2"/>
          <p:cNvSpPr txBox="1"/>
          <p:nvPr/>
        </p:nvSpPr>
        <p:spPr>
          <a:xfrm>
            <a:off x="1808433" y="3585348"/>
            <a:ext cx="1428859" cy="2696700"/>
          </a:xfrm>
          <a:prstGeom prst="rect">
            <a:avLst/>
          </a:prstGeom>
          <a:noFill/>
        </p:spPr>
        <p:txBody>
          <a:bodyPr wrap="square" rtlCol="0">
            <a:spAutoFit/>
          </a:bodyPr>
          <a:lstStyle/>
          <a:p>
            <a:pPr>
              <a:lnSpc>
                <a:spcPct val="90000"/>
              </a:lnSpc>
            </a:pPr>
            <a:r>
              <a:rPr lang="en-GB" sz="18804" b="1" i="1" dirty="0">
                <a:latin typeface="AppleStorm" panose="02000603000000000000" pitchFamily="50" charset="0"/>
              </a:rPr>
              <a:t>?</a:t>
            </a:r>
          </a:p>
        </p:txBody>
      </p:sp>
      <p:sp>
        <p:nvSpPr>
          <p:cNvPr id="28" name="TextBox 27"/>
          <p:cNvSpPr txBox="1"/>
          <p:nvPr/>
        </p:nvSpPr>
        <p:spPr>
          <a:xfrm>
            <a:off x="1382277" y="1987091"/>
            <a:ext cx="1428859" cy="2696700"/>
          </a:xfrm>
          <a:prstGeom prst="rect">
            <a:avLst/>
          </a:prstGeom>
          <a:noFill/>
        </p:spPr>
        <p:txBody>
          <a:bodyPr wrap="square" rtlCol="0">
            <a:spAutoFit/>
          </a:bodyPr>
          <a:lstStyle/>
          <a:p>
            <a:pPr>
              <a:lnSpc>
                <a:spcPct val="90000"/>
              </a:lnSpc>
            </a:pPr>
            <a:r>
              <a:rPr lang="en-GB" sz="18804" b="1" i="1" dirty="0">
                <a:solidFill>
                  <a:srgbClr val="7030A0"/>
                </a:solidFill>
                <a:latin typeface="AppleStorm" panose="02000603000000000000" pitchFamily="50" charset="0"/>
              </a:rPr>
              <a:t>?</a:t>
            </a:r>
          </a:p>
        </p:txBody>
      </p:sp>
      <p:sp>
        <p:nvSpPr>
          <p:cNvPr id="29" name="TextBox 28"/>
          <p:cNvSpPr txBox="1"/>
          <p:nvPr/>
        </p:nvSpPr>
        <p:spPr>
          <a:xfrm>
            <a:off x="2017995" y="1607105"/>
            <a:ext cx="1428859" cy="2696700"/>
          </a:xfrm>
          <a:prstGeom prst="rect">
            <a:avLst/>
          </a:prstGeom>
          <a:noFill/>
        </p:spPr>
        <p:txBody>
          <a:bodyPr wrap="square" rtlCol="0">
            <a:spAutoFit/>
          </a:bodyPr>
          <a:lstStyle/>
          <a:p>
            <a:pPr>
              <a:lnSpc>
                <a:spcPct val="90000"/>
              </a:lnSpc>
            </a:pPr>
            <a:r>
              <a:rPr lang="en-GB" sz="18804" b="1" i="1" dirty="0">
                <a:latin typeface="AppleStorm" panose="02000603000000000000" pitchFamily="50" charset="0"/>
              </a:rPr>
              <a:t>?</a:t>
            </a:r>
          </a:p>
        </p:txBody>
      </p:sp>
      <p:sp>
        <p:nvSpPr>
          <p:cNvPr id="30" name="TextBox 29"/>
          <p:cNvSpPr txBox="1"/>
          <p:nvPr/>
        </p:nvSpPr>
        <p:spPr>
          <a:xfrm>
            <a:off x="2764047" y="1987091"/>
            <a:ext cx="1428859" cy="2696700"/>
          </a:xfrm>
          <a:prstGeom prst="rect">
            <a:avLst/>
          </a:prstGeom>
          <a:noFill/>
        </p:spPr>
        <p:txBody>
          <a:bodyPr wrap="square" rtlCol="0">
            <a:spAutoFit/>
          </a:bodyPr>
          <a:lstStyle/>
          <a:p>
            <a:pPr>
              <a:lnSpc>
                <a:spcPct val="90000"/>
              </a:lnSpc>
            </a:pPr>
            <a:r>
              <a:rPr lang="en-GB" sz="18804" b="1" i="1" dirty="0">
                <a:solidFill>
                  <a:srgbClr val="00B0F0"/>
                </a:solidFill>
                <a:latin typeface="AppleStorm" panose="02000603000000000000" pitchFamily="50" charset="0"/>
              </a:rPr>
              <a:t>?</a:t>
            </a:r>
          </a:p>
        </p:txBody>
      </p:sp>
      <p:sp>
        <p:nvSpPr>
          <p:cNvPr id="31" name="TextBox 30"/>
          <p:cNvSpPr txBox="1"/>
          <p:nvPr/>
        </p:nvSpPr>
        <p:spPr>
          <a:xfrm>
            <a:off x="3532373" y="1613593"/>
            <a:ext cx="1428859" cy="2696700"/>
          </a:xfrm>
          <a:prstGeom prst="rect">
            <a:avLst/>
          </a:prstGeom>
          <a:noFill/>
        </p:spPr>
        <p:txBody>
          <a:bodyPr wrap="square" rtlCol="0">
            <a:spAutoFit/>
          </a:bodyPr>
          <a:lstStyle/>
          <a:p>
            <a:pPr>
              <a:lnSpc>
                <a:spcPct val="90000"/>
              </a:lnSpc>
            </a:pPr>
            <a:r>
              <a:rPr lang="en-GB" sz="18804" b="1" i="1" dirty="0">
                <a:latin typeface="AppleStorm" panose="02000603000000000000" pitchFamily="50" charset="0"/>
              </a:rPr>
              <a:t>?</a:t>
            </a:r>
          </a:p>
        </p:txBody>
      </p:sp>
      <p:sp>
        <p:nvSpPr>
          <p:cNvPr id="32" name="TextBox 31"/>
          <p:cNvSpPr txBox="1"/>
          <p:nvPr/>
        </p:nvSpPr>
        <p:spPr>
          <a:xfrm>
            <a:off x="4190509" y="2021680"/>
            <a:ext cx="1428859" cy="2696700"/>
          </a:xfrm>
          <a:prstGeom prst="rect">
            <a:avLst/>
          </a:prstGeom>
          <a:noFill/>
        </p:spPr>
        <p:txBody>
          <a:bodyPr wrap="square" rtlCol="0">
            <a:spAutoFit/>
          </a:bodyPr>
          <a:lstStyle/>
          <a:p>
            <a:pPr>
              <a:lnSpc>
                <a:spcPct val="90000"/>
              </a:lnSpc>
            </a:pPr>
            <a:r>
              <a:rPr lang="en-GB" sz="18804" b="1" i="1" dirty="0">
                <a:solidFill>
                  <a:srgbClr val="00B050"/>
                </a:solidFill>
                <a:latin typeface="AppleStorm" panose="02000603000000000000" pitchFamily="50" charset="0"/>
              </a:rPr>
              <a:t>?</a:t>
            </a:r>
          </a:p>
        </p:txBody>
      </p:sp>
      <p:sp>
        <p:nvSpPr>
          <p:cNvPr id="33" name="TextBox 32"/>
          <p:cNvSpPr txBox="1"/>
          <p:nvPr/>
        </p:nvSpPr>
        <p:spPr>
          <a:xfrm>
            <a:off x="5007121" y="1675146"/>
            <a:ext cx="1428859" cy="2696700"/>
          </a:xfrm>
          <a:prstGeom prst="rect">
            <a:avLst/>
          </a:prstGeom>
          <a:noFill/>
        </p:spPr>
        <p:txBody>
          <a:bodyPr wrap="square" rtlCol="0">
            <a:spAutoFit/>
          </a:bodyPr>
          <a:lstStyle/>
          <a:p>
            <a:pPr>
              <a:lnSpc>
                <a:spcPct val="90000"/>
              </a:lnSpc>
            </a:pPr>
            <a:r>
              <a:rPr lang="en-GB" sz="18804" b="1" i="1" dirty="0">
                <a:latin typeface="AppleStorm" panose="02000603000000000000" pitchFamily="50" charset="0"/>
              </a:rPr>
              <a:t>?</a:t>
            </a:r>
          </a:p>
        </p:txBody>
      </p:sp>
      <p:sp>
        <p:nvSpPr>
          <p:cNvPr id="34" name="TextBox 33"/>
          <p:cNvSpPr txBox="1"/>
          <p:nvPr/>
        </p:nvSpPr>
        <p:spPr>
          <a:xfrm>
            <a:off x="5767440" y="1958484"/>
            <a:ext cx="1428859" cy="2696700"/>
          </a:xfrm>
          <a:prstGeom prst="rect">
            <a:avLst/>
          </a:prstGeom>
          <a:noFill/>
        </p:spPr>
        <p:txBody>
          <a:bodyPr wrap="square" rtlCol="0">
            <a:spAutoFit/>
          </a:bodyPr>
          <a:lstStyle/>
          <a:p>
            <a:pPr>
              <a:lnSpc>
                <a:spcPct val="90000"/>
              </a:lnSpc>
            </a:pPr>
            <a:r>
              <a:rPr lang="en-GB" sz="18804" b="1" i="1" dirty="0">
                <a:solidFill>
                  <a:srgbClr val="FFFF00"/>
                </a:solidFill>
                <a:latin typeface="AppleStorm" panose="02000603000000000000" pitchFamily="50" charset="0"/>
              </a:rPr>
              <a:t>?</a:t>
            </a:r>
          </a:p>
        </p:txBody>
      </p:sp>
      <p:sp>
        <p:nvSpPr>
          <p:cNvPr id="35" name="TextBox 34"/>
          <p:cNvSpPr txBox="1"/>
          <p:nvPr/>
        </p:nvSpPr>
        <p:spPr>
          <a:xfrm>
            <a:off x="621958" y="3562085"/>
            <a:ext cx="1428859" cy="2696700"/>
          </a:xfrm>
          <a:prstGeom prst="rect">
            <a:avLst/>
          </a:prstGeom>
          <a:noFill/>
        </p:spPr>
        <p:txBody>
          <a:bodyPr wrap="square" rtlCol="0">
            <a:spAutoFit/>
          </a:bodyPr>
          <a:lstStyle/>
          <a:p>
            <a:pPr>
              <a:lnSpc>
                <a:spcPct val="90000"/>
              </a:lnSpc>
            </a:pPr>
            <a:r>
              <a:rPr lang="en-GB" sz="18804" b="1" i="1" dirty="0">
                <a:latin typeface="AppleStorm" panose="02000603000000000000" pitchFamily="50" charset="0"/>
              </a:rPr>
              <a:t>?</a:t>
            </a:r>
          </a:p>
        </p:txBody>
      </p:sp>
      <p:sp>
        <p:nvSpPr>
          <p:cNvPr id="37" name="TextBox 36"/>
          <p:cNvSpPr txBox="1"/>
          <p:nvPr/>
        </p:nvSpPr>
        <p:spPr>
          <a:xfrm>
            <a:off x="3308052" y="3648332"/>
            <a:ext cx="1428859" cy="2696700"/>
          </a:xfrm>
          <a:prstGeom prst="rect">
            <a:avLst/>
          </a:prstGeom>
          <a:noFill/>
        </p:spPr>
        <p:txBody>
          <a:bodyPr wrap="square" rtlCol="0">
            <a:spAutoFit/>
          </a:bodyPr>
          <a:lstStyle/>
          <a:p>
            <a:pPr>
              <a:lnSpc>
                <a:spcPct val="90000"/>
              </a:lnSpc>
            </a:pPr>
            <a:r>
              <a:rPr lang="en-GB" sz="18804" b="1" i="1" dirty="0">
                <a:latin typeface="AppleStorm" panose="02000603000000000000" pitchFamily="50" charset="0"/>
              </a:rPr>
              <a:t>?</a:t>
            </a:r>
          </a:p>
        </p:txBody>
      </p:sp>
      <p:sp>
        <p:nvSpPr>
          <p:cNvPr id="38" name="TextBox 37"/>
          <p:cNvSpPr txBox="1"/>
          <p:nvPr/>
        </p:nvSpPr>
        <p:spPr>
          <a:xfrm>
            <a:off x="4700213" y="3711094"/>
            <a:ext cx="1428859" cy="2696700"/>
          </a:xfrm>
          <a:prstGeom prst="rect">
            <a:avLst/>
          </a:prstGeom>
          <a:noFill/>
        </p:spPr>
        <p:txBody>
          <a:bodyPr wrap="square" rtlCol="0">
            <a:spAutoFit/>
          </a:bodyPr>
          <a:lstStyle/>
          <a:p>
            <a:pPr>
              <a:lnSpc>
                <a:spcPct val="90000"/>
              </a:lnSpc>
            </a:pPr>
            <a:r>
              <a:rPr lang="en-GB" sz="18804" b="1" i="1" dirty="0">
                <a:latin typeface="AppleStorm" panose="02000603000000000000" pitchFamily="50" charset="0"/>
              </a:rPr>
              <a:t>?</a:t>
            </a:r>
          </a:p>
        </p:txBody>
      </p:sp>
      <p:sp>
        <p:nvSpPr>
          <p:cNvPr id="39" name="TextBox 38"/>
          <p:cNvSpPr txBox="1"/>
          <p:nvPr/>
        </p:nvSpPr>
        <p:spPr>
          <a:xfrm>
            <a:off x="1153335" y="4056578"/>
            <a:ext cx="1287455" cy="2696700"/>
          </a:xfrm>
          <a:prstGeom prst="rect">
            <a:avLst/>
          </a:prstGeom>
          <a:noFill/>
        </p:spPr>
        <p:txBody>
          <a:bodyPr wrap="square" rtlCol="0">
            <a:spAutoFit/>
          </a:bodyPr>
          <a:lstStyle/>
          <a:p>
            <a:pPr>
              <a:lnSpc>
                <a:spcPct val="90000"/>
              </a:lnSpc>
            </a:pPr>
            <a:r>
              <a:rPr lang="en-GB" sz="18804" b="1" i="1" dirty="0">
                <a:solidFill>
                  <a:srgbClr val="FF0000"/>
                </a:solidFill>
                <a:latin typeface="AppleStorm" panose="02000603000000000000" pitchFamily="50" charset="0"/>
              </a:rPr>
              <a:t>?</a:t>
            </a:r>
          </a:p>
        </p:txBody>
      </p:sp>
      <p:sp>
        <p:nvSpPr>
          <p:cNvPr id="40" name="TextBox 39"/>
          <p:cNvSpPr txBox="1"/>
          <p:nvPr/>
        </p:nvSpPr>
        <p:spPr>
          <a:xfrm>
            <a:off x="2563375" y="4091389"/>
            <a:ext cx="1428859" cy="2696700"/>
          </a:xfrm>
          <a:prstGeom prst="rect">
            <a:avLst/>
          </a:prstGeom>
          <a:noFill/>
        </p:spPr>
        <p:txBody>
          <a:bodyPr wrap="square" rtlCol="0">
            <a:spAutoFit/>
          </a:bodyPr>
          <a:lstStyle/>
          <a:p>
            <a:pPr>
              <a:lnSpc>
                <a:spcPct val="90000"/>
              </a:lnSpc>
            </a:pPr>
            <a:r>
              <a:rPr lang="en-GB" sz="18804" b="1" i="1" dirty="0">
                <a:solidFill>
                  <a:srgbClr val="92D050"/>
                </a:solidFill>
                <a:latin typeface="AppleStorm" panose="02000603000000000000" pitchFamily="50" charset="0"/>
              </a:rPr>
              <a:t>?</a:t>
            </a:r>
          </a:p>
        </p:txBody>
      </p:sp>
      <p:sp>
        <p:nvSpPr>
          <p:cNvPr id="41" name="TextBox 40"/>
          <p:cNvSpPr txBox="1"/>
          <p:nvPr/>
        </p:nvSpPr>
        <p:spPr>
          <a:xfrm>
            <a:off x="3989442" y="4146077"/>
            <a:ext cx="1428859" cy="2696700"/>
          </a:xfrm>
          <a:prstGeom prst="rect">
            <a:avLst/>
          </a:prstGeom>
          <a:noFill/>
        </p:spPr>
        <p:txBody>
          <a:bodyPr wrap="square" rtlCol="0">
            <a:spAutoFit/>
          </a:bodyPr>
          <a:lstStyle/>
          <a:p>
            <a:pPr>
              <a:lnSpc>
                <a:spcPct val="90000"/>
              </a:lnSpc>
            </a:pPr>
            <a:r>
              <a:rPr lang="en-GB" sz="18804" b="1" i="1" dirty="0">
                <a:solidFill>
                  <a:schemeClr val="accent4">
                    <a:lumMod val="75000"/>
                  </a:schemeClr>
                </a:solidFill>
                <a:latin typeface="AppleStorm" panose="02000603000000000000" pitchFamily="50" charset="0"/>
              </a:rPr>
              <a:t>?</a:t>
            </a:r>
          </a:p>
        </p:txBody>
      </p:sp>
      <p:sp>
        <p:nvSpPr>
          <p:cNvPr id="42" name="TextBox 41"/>
          <p:cNvSpPr txBox="1"/>
          <p:nvPr/>
        </p:nvSpPr>
        <p:spPr>
          <a:xfrm>
            <a:off x="5566373" y="3851538"/>
            <a:ext cx="1428859" cy="2696700"/>
          </a:xfrm>
          <a:prstGeom prst="rect">
            <a:avLst/>
          </a:prstGeom>
          <a:noFill/>
        </p:spPr>
        <p:txBody>
          <a:bodyPr wrap="square" rtlCol="0">
            <a:spAutoFit/>
          </a:bodyPr>
          <a:lstStyle/>
          <a:p>
            <a:pPr>
              <a:lnSpc>
                <a:spcPct val="90000"/>
              </a:lnSpc>
            </a:pPr>
            <a:r>
              <a:rPr lang="en-GB" sz="18804" b="1" i="1" dirty="0">
                <a:solidFill>
                  <a:srgbClr val="7030A0"/>
                </a:solidFill>
                <a:latin typeface="AppleStorm" panose="02000603000000000000" pitchFamily="50" charset="0"/>
              </a:rPr>
              <a:t>?</a:t>
            </a:r>
          </a:p>
        </p:txBody>
      </p:sp>
      <p:pic>
        <p:nvPicPr>
          <p:cNvPr id="21" name="Picture 20">
            <a:extLst>
              <a:ext uri="{FF2B5EF4-FFF2-40B4-BE49-F238E27FC236}">
                <a16:creationId xmlns:a16="http://schemas.microsoft.com/office/drawing/2014/main" id="{8E3716AD-FD2D-40C5-8F86-EDF13A52264B}"/>
              </a:ext>
            </a:extLst>
          </p:cNvPr>
          <p:cNvPicPr>
            <a:picLocks noChangeAspect="1"/>
          </p:cNvPicPr>
          <p:nvPr/>
        </p:nvPicPr>
        <p:blipFill>
          <a:blip r:embed="rId2"/>
          <a:stretch>
            <a:fillRect/>
          </a:stretch>
        </p:blipFill>
        <p:spPr>
          <a:xfrm>
            <a:off x="-70684" y="6142912"/>
            <a:ext cx="11517311" cy="321807"/>
          </a:xfrm>
          <a:prstGeom prst="rect">
            <a:avLst/>
          </a:prstGeom>
        </p:spPr>
      </p:pic>
      <p:grpSp>
        <p:nvGrpSpPr>
          <p:cNvPr id="23" name="Group 22">
            <a:extLst>
              <a:ext uri="{FF2B5EF4-FFF2-40B4-BE49-F238E27FC236}">
                <a16:creationId xmlns:a16="http://schemas.microsoft.com/office/drawing/2014/main" id="{DF12AD7D-7813-4A78-8B1E-82BB78F0AB77}"/>
              </a:ext>
            </a:extLst>
          </p:cNvPr>
          <p:cNvGrpSpPr/>
          <p:nvPr/>
        </p:nvGrpSpPr>
        <p:grpSpPr>
          <a:xfrm>
            <a:off x="7278517" y="1930497"/>
            <a:ext cx="3849279" cy="888668"/>
            <a:chOff x="104209" y="5480224"/>
            <a:chExt cx="2010651" cy="485775"/>
          </a:xfrm>
        </p:grpSpPr>
        <p:pic>
          <p:nvPicPr>
            <p:cNvPr id="24" name="Picture 3" descr="twitter.png">
              <a:extLst>
                <a:ext uri="{FF2B5EF4-FFF2-40B4-BE49-F238E27FC236}">
                  <a16:creationId xmlns:a16="http://schemas.microsoft.com/office/drawing/2014/main" id="{146D41E1-76CB-4ECD-8274-ACC32F39DB87}"/>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209" y="5480224"/>
              <a:ext cx="485775" cy="4857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5" name="Rectangle 6">
              <a:extLst>
                <a:ext uri="{FF2B5EF4-FFF2-40B4-BE49-F238E27FC236}">
                  <a16:creationId xmlns:a16="http://schemas.microsoft.com/office/drawing/2014/main" id="{6FA8C723-96F4-4E22-8651-C7BD32D450B6}"/>
                </a:ext>
              </a:extLst>
            </p:cNvPr>
            <p:cNvSpPr>
              <a:spLocks noChangeArrowheads="1"/>
            </p:cNvSpPr>
            <p:nvPr/>
          </p:nvSpPr>
          <p:spPr bwMode="auto">
            <a:xfrm>
              <a:off x="324613" y="5556912"/>
              <a:ext cx="1790247" cy="29277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p>
              <a:pPr lvl="1">
                <a:lnSpc>
                  <a:spcPct val="120000"/>
                </a:lnSpc>
                <a:spcBef>
                  <a:spcPts val="1417"/>
                </a:spcBef>
              </a:pPr>
              <a:r>
                <a:rPr lang="en-GB" sz="2646" dirty="0"/>
                <a:t> @</a:t>
              </a:r>
              <a:r>
                <a:rPr lang="en-GB" sz="2646" dirty="0" err="1"/>
                <a:t>sqllensman</a:t>
              </a:r>
              <a:endParaRPr lang="en-GB" sz="2646" dirty="0"/>
            </a:p>
          </p:txBody>
        </p:sp>
      </p:grpSp>
      <p:grpSp>
        <p:nvGrpSpPr>
          <p:cNvPr id="26" name="Group 25">
            <a:extLst>
              <a:ext uri="{FF2B5EF4-FFF2-40B4-BE49-F238E27FC236}">
                <a16:creationId xmlns:a16="http://schemas.microsoft.com/office/drawing/2014/main" id="{8935BF02-7B16-46B2-940F-818CB143C08E}"/>
              </a:ext>
            </a:extLst>
          </p:cNvPr>
          <p:cNvGrpSpPr/>
          <p:nvPr/>
        </p:nvGrpSpPr>
        <p:grpSpPr>
          <a:xfrm>
            <a:off x="7278518" y="3124223"/>
            <a:ext cx="3816841" cy="904547"/>
            <a:chOff x="1978579" y="5487854"/>
            <a:chExt cx="1720096" cy="485775"/>
          </a:xfrm>
        </p:grpSpPr>
        <p:sp>
          <p:nvSpPr>
            <p:cNvPr id="27" name="Rectangle 12">
              <a:extLst>
                <a:ext uri="{FF2B5EF4-FFF2-40B4-BE49-F238E27FC236}">
                  <a16:creationId xmlns:a16="http://schemas.microsoft.com/office/drawing/2014/main" id="{1604D43A-A1C8-4542-BF0D-01CB57EA6D2D}"/>
                </a:ext>
              </a:extLst>
            </p:cNvPr>
            <p:cNvSpPr>
              <a:spLocks noChangeArrowheads="1"/>
            </p:cNvSpPr>
            <p:nvPr/>
          </p:nvSpPr>
          <p:spPr bwMode="auto">
            <a:xfrm>
              <a:off x="2266371" y="5544993"/>
              <a:ext cx="1432304" cy="3217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p>
              <a:pPr lvl="1">
                <a:lnSpc>
                  <a:spcPct val="120000"/>
                </a:lnSpc>
                <a:spcBef>
                  <a:spcPts val="1417"/>
                </a:spcBef>
              </a:pPr>
              <a:r>
                <a:rPr lang="en-GB" sz="3024" u="sng" dirty="0"/>
                <a:t>Patrick Flynn</a:t>
              </a:r>
              <a:endParaRPr lang="en-CA" sz="3024" dirty="0">
                <a:cs typeface="Proxima Nova Light" charset="0"/>
              </a:endParaRPr>
            </a:p>
          </p:txBody>
        </p:sp>
        <p:pic>
          <p:nvPicPr>
            <p:cNvPr id="43" name="Picture 42" descr="linkedin.png">
              <a:extLst>
                <a:ext uri="{FF2B5EF4-FFF2-40B4-BE49-F238E27FC236}">
                  <a16:creationId xmlns:a16="http://schemas.microsoft.com/office/drawing/2014/main" id="{FF9B9605-BBEF-44B2-A7D7-C3B3F4E503F3}"/>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978579" y="5487854"/>
              <a:ext cx="451302" cy="4857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Tree>
    <p:extLst>
      <p:ext uri="{BB962C8B-B14F-4D97-AF65-F5344CB8AC3E}">
        <p14:creationId xmlns:p14="http://schemas.microsoft.com/office/powerpoint/2010/main" val="1551748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grpId="0" nodeType="withEffect">
                                  <p:stCondLst>
                                    <p:cond delay="10"/>
                                  </p:stCondLst>
                                  <p:childTnLst>
                                    <p:set>
                                      <p:cBhvr>
                                        <p:cTn id="8" dur="1" fill="hold">
                                          <p:stCondLst>
                                            <p:cond delay="0"/>
                                          </p:stCondLst>
                                        </p:cTn>
                                        <p:tgtEl>
                                          <p:spTgt spid="28"/>
                                        </p:tgtEl>
                                        <p:attrNameLst>
                                          <p:attrName>style.visibility</p:attrName>
                                        </p:attrNameLst>
                                      </p:cBhvr>
                                      <p:to>
                                        <p:strVal val="visible"/>
                                      </p:to>
                                    </p:set>
                                  </p:childTnLst>
                                </p:cTn>
                              </p:par>
                              <p:par>
                                <p:cTn id="9" presetID="1" presetClass="entr" presetSubtype="0" fill="hold" grpId="0" nodeType="withEffect">
                                  <p:stCondLst>
                                    <p:cond delay="10"/>
                                  </p:stCondLst>
                                  <p:childTnLst>
                                    <p:set>
                                      <p:cBhvr>
                                        <p:cTn id="10" dur="1" fill="hold">
                                          <p:stCondLst>
                                            <p:cond delay="0"/>
                                          </p:stCondLst>
                                        </p:cTn>
                                        <p:tgtEl>
                                          <p:spTgt spid="29"/>
                                        </p:tgtEl>
                                        <p:attrNameLst>
                                          <p:attrName>style.visibility</p:attrName>
                                        </p:attrNameLst>
                                      </p:cBhvr>
                                      <p:to>
                                        <p:strVal val="visible"/>
                                      </p:to>
                                    </p:set>
                                  </p:childTnLst>
                                </p:cTn>
                              </p:par>
                              <p:par>
                                <p:cTn id="11" presetID="1" presetClass="entr" presetSubtype="0" fill="hold" grpId="0" nodeType="withEffect">
                                  <p:stCondLst>
                                    <p:cond delay="10"/>
                                  </p:stCondLst>
                                  <p:childTnLst>
                                    <p:set>
                                      <p:cBhvr>
                                        <p:cTn id="12" dur="1" fill="hold">
                                          <p:stCondLst>
                                            <p:cond delay="0"/>
                                          </p:stCondLst>
                                        </p:cTn>
                                        <p:tgtEl>
                                          <p:spTgt spid="30"/>
                                        </p:tgtEl>
                                        <p:attrNameLst>
                                          <p:attrName>style.visibility</p:attrName>
                                        </p:attrNameLst>
                                      </p:cBhvr>
                                      <p:to>
                                        <p:strVal val="visible"/>
                                      </p:to>
                                    </p:set>
                                  </p:childTnLst>
                                </p:cTn>
                              </p:par>
                              <p:par>
                                <p:cTn id="13" presetID="1" presetClass="entr" presetSubtype="0" fill="hold" grpId="0" nodeType="withEffect">
                                  <p:stCondLst>
                                    <p:cond delay="10"/>
                                  </p:stCondLst>
                                  <p:childTnLst>
                                    <p:set>
                                      <p:cBhvr>
                                        <p:cTn id="14" dur="1" fill="hold">
                                          <p:stCondLst>
                                            <p:cond delay="0"/>
                                          </p:stCondLst>
                                        </p:cTn>
                                        <p:tgtEl>
                                          <p:spTgt spid="31"/>
                                        </p:tgtEl>
                                        <p:attrNameLst>
                                          <p:attrName>style.visibility</p:attrName>
                                        </p:attrNameLst>
                                      </p:cBhvr>
                                      <p:to>
                                        <p:strVal val="visible"/>
                                      </p:to>
                                    </p:set>
                                  </p:childTnLst>
                                </p:cTn>
                              </p:par>
                              <p:par>
                                <p:cTn id="15" presetID="1" presetClass="entr" presetSubtype="0" fill="hold" grpId="0" nodeType="withEffect">
                                  <p:stCondLst>
                                    <p:cond delay="10"/>
                                  </p:stCondLst>
                                  <p:childTnLst>
                                    <p:set>
                                      <p:cBhvr>
                                        <p:cTn id="16" dur="1" fill="hold">
                                          <p:stCondLst>
                                            <p:cond delay="0"/>
                                          </p:stCondLst>
                                        </p:cTn>
                                        <p:tgtEl>
                                          <p:spTgt spid="32"/>
                                        </p:tgtEl>
                                        <p:attrNameLst>
                                          <p:attrName>style.visibility</p:attrName>
                                        </p:attrNameLst>
                                      </p:cBhvr>
                                      <p:to>
                                        <p:strVal val="visible"/>
                                      </p:to>
                                    </p:set>
                                  </p:childTnLst>
                                </p:cTn>
                              </p:par>
                            </p:childTnLst>
                          </p:cTn>
                        </p:par>
                        <p:par>
                          <p:cTn id="17" fill="hold">
                            <p:stCondLst>
                              <p:cond delay="10"/>
                            </p:stCondLst>
                            <p:childTnLst>
                              <p:par>
                                <p:cTn id="18" presetID="1" presetClass="entr" presetSubtype="0" fill="hold" grpId="0" nodeType="afterEffect">
                                  <p:stCondLst>
                                    <p:cond delay="10"/>
                                  </p:stCondLst>
                                  <p:childTnLst>
                                    <p:set>
                                      <p:cBhvr>
                                        <p:cTn id="19" dur="1" fill="hold">
                                          <p:stCondLst>
                                            <p:cond delay="0"/>
                                          </p:stCondLst>
                                        </p:cTn>
                                        <p:tgtEl>
                                          <p:spTgt spid="33"/>
                                        </p:tgtEl>
                                        <p:attrNameLst>
                                          <p:attrName>style.visibility</p:attrName>
                                        </p:attrNameLst>
                                      </p:cBhvr>
                                      <p:to>
                                        <p:strVal val="visible"/>
                                      </p:to>
                                    </p:set>
                                  </p:childTnLst>
                                </p:cTn>
                              </p:par>
                            </p:childTnLst>
                          </p:cTn>
                        </p:par>
                        <p:par>
                          <p:cTn id="20" fill="hold">
                            <p:stCondLst>
                              <p:cond delay="20"/>
                            </p:stCondLst>
                            <p:childTnLst>
                              <p:par>
                                <p:cTn id="21" presetID="1" presetClass="entr" presetSubtype="0" fill="hold" grpId="0" nodeType="afterEffect">
                                  <p:stCondLst>
                                    <p:cond delay="10"/>
                                  </p:stCondLst>
                                  <p:childTnLst>
                                    <p:set>
                                      <p:cBhvr>
                                        <p:cTn id="22" dur="1" fill="hold">
                                          <p:stCondLst>
                                            <p:cond delay="0"/>
                                          </p:stCondLst>
                                        </p:cTn>
                                        <p:tgtEl>
                                          <p:spTgt spid="34"/>
                                        </p:tgtEl>
                                        <p:attrNameLst>
                                          <p:attrName>style.visibility</p:attrName>
                                        </p:attrNameLst>
                                      </p:cBhvr>
                                      <p:to>
                                        <p:strVal val="visible"/>
                                      </p:to>
                                    </p:set>
                                  </p:childTnLst>
                                </p:cTn>
                              </p:par>
                            </p:childTnLst>
                          </p:cTn>
                        </p:par>
                        <p:par>
                          <p:cTn id="23" fill="hold">
                            <p:stCondLst>
                              <p:cond delay="30"/>
                            </p:stCondLst>
                            <p:childTnLst>
                              <p:par>
                                <p:cTn id="24" presetID="1" presetClass="entr" presetSubtype="0" fill="hold" grpId="0" nodeType="afterEffect">
                                  <p:stCondLst>
                                    <p:cond delay="10"/>
                                  </p:stCondLst>
                                  <p:childTnLst>
                                    <p:set>
                                      <p:cBhvr>
                                        <p:cTn id="25" dur="1" fill="hold">
                                          <p:stCondLst>
                                            <p:cond delay="0"/>
                                          </p:stCondLst>
                                        </p:cTn>
                                        <p:tgtEl>
                                          <p:spTgt spid="35"/>
                                        </p:tgtEl>
                                        <p:attrNameLst>
                                          <p:attrName>style.visibility</p:attrName>
                                        </p:attrNameLst>
                                      </p:cBhvr>
                                      <p:to>
                                        <p:strVal val="visible"/>
                                      </p:to>
                                    </p:set>
                                  </p:childTnLst>
                                </p:cTn>
                              </p:par>
                            </p:childTnLst>
                          </p:cTn>
                        </p:par>
                        <p:par>
                          <p:cTn id="26" fill="hold">
                            <p:stCondLst>
                              <p:cond delay="40"/>
                            </p:stCondLst>
                            <p:childTnLst>
                              <p:par>
                                <p:cTn id="27" presetID="1" presetClass="entr" presetSubtype="0" fill="hold" grpId="0" nodeType="afterEffect">
                                  <p:stCondLst>
                                    <p:cond delay="10"/>
                                  </p:stCondLst>
                                  <p:childTnLst>
                                    <p:set>
                                      <p:cBhvr>
                                        <p:cTn id="28" dur="1" fill="hold">
                                          <p:stCondLst>
                                            <p:cond delay="0"/>
                                          </p:stCondLst>
                                        </p:cTn>
                                        <p:tgtEl>
                                          <p:spTgt spid="39"/>
                                        </p:tgtEl>
                                        <p:attrNameLst>
                                          <p:attrName>style.visibility</p:attrName>
                                        </p:attrNameLst>
                                      </p:cBhvr>
                                      <p:to>
                                        <p:strVal val="visible"/>
                                      </p:to>
                                    </p:set>
                                  </p:childTnLst>
                                </p:cTn>
                              </p:par>
                            </p:childTnLst>
                          </p:cTn>
                        </p:par>
                        <p:par>
                          <p:cTn id="29" fill="hold">
                            <p:stCondLst>
                              <p:cond delay="50"/>
                            </p:stCondLst>
                            <p:childTnLst>
                              <p:par>
                                <p:cTn id="30" presetID="1" presetClass="entr" presetSubtype="0" fill="hold" grpId="0" nodeType="afterEffect">
                                  <p:stCondLst>
                                    <p:cond delay="0"/>
                                  </p:stCondLst>
                                  <p:childTnLst>
                                    <p:set>
                                      <p:cBhvr>
                                        <p:cTn id="31" dur="1" fill="hold">
                                          <p:stCondLst>
                                            <p:cond delay="0"/>
                                          </p:stCondLst>
                                        </p:cTn>
                                        <p:tgtEl>
                                          <p:spTgt spid="3"/>
                                        </p:tgtEl>
                                        <p:attrNameLst>
                                          <p:attrName>style.visibility</p:attrName>
                                        </p:attrNameLst>
                                      </p:cBhvr>
                                      <p:to>
                                        <p:strVal val="visible"/>
                                      </p:to>
                                    </p:set>
                                  </p:childTnLst>
                                </p:cTn>
                              </p:par>
                            </p:childTnLst>
                          </p:cTn>
                        </p:par>
                        <p:par>
                          <p:cTn id="32" fill="hold">
                            <p:stCondLst>
                              <p:cond delay="50"/>
                            </p:stCondLst>
                            <p:childTnLst>
                              <p:par>
                                <p:cTn id="33" presetID="1" presetClass="entr" presetSubtype="0" fill="hold" grpId="0" nodeType="afterEffect">
                                  <p:stCondLst>
                                    <p:cond delay="10"/>
                                  </p:stCondLst>
                                  <p:childTnLst>
                                    <p:set>
                                      <p:cBhvr>
                                        <p:cTn id="34" dur="1" fill="hold">
                                          <p:stCondLst>
                                            <p:cond delay="0"/>
                                          </p:stCondLst>
                                        </p:cTn>
                                        <p:tgtEl>
                                          <p:spTgt spid="40"/>
                                        </p:tgtEl>
                                        <p:attrNameLst>
                                          <p:attrName>style.visibility</p:attrName>
                                        </p:attrNameLst>
                                      </p:cBhvr>
                                      <p:to>
                                        <p:strVal val="visible"/>
                                      </p:to>
                                    </p:set>
                                  </p:childTnLst>
                                </p:cTn>
                              </p:par>
                            </p:childTnLst>
                          </p:cTn>
                        </p:par>
                        <p:par>
                          <p:cTn id="35" fill="hold">
                            <p:stCondLst>
                              <p:cond delay="60"/>
                            </p:stCondLst>
                            <p:childTnLst>
                              <p:par>
                                <p:cTn id="36" presetID="1" presetClass="entr" presetSubtype="0" fill="hold" grpId="0" nodeType="afterEffect">
                                  <p:stCondLst>
                                    <p:cond delay="10"/>
                                  </p:stCondLst>
                                  <p:childTnLst>
                                    <p:set>
                                      <p:cBhvr>
                                        <p:cTn id="37" dur="1" fill="hold">
                                          <p:stCondLst>
                                            <p:cond delay="0"/>
                                          </p:stCondLst>
                                        </p:cTn>
                                        <p:tgtEl>
                                          <p:spTgt spid="37"/>
                                        </p:tgtEl>
                                        <p:attrNameLst>
                                          <p:attrName>style.visibility</p:attrName>
                                        </p:attrNameLst>
                                      </p:cBhvr>
                                      <p:to>
                                        <p:strVal val="visible"/>
                                      </p:to>
                                    </p:set>
                                  </p:childTnLst>
                                </p:cTn>
                              </p:par>
                            </p:childTnLst>
                          </p:cTn>
                        </p:par>
                        <p:par>
                          <p:cTn id="38" fill="hold">
                            <p:stCondLst>
                              <p:cond delay="70"/>
                            </p:stCondLst>
                            <p:childTnLst>
                              <p:par>
                                <p:cTn id="39" presetID="1" presetClass="entr" presetSubtype="0" fill="hold" grpId="0" nodeType="afterEffect">
                                  <p:stCondLst>
                                    <p:cond delay="10"/>
                                  </p:stCondLst>
                                  <p:childTnLst>
                                    <p:set>
                                      <p:cBhvr>
                                        <p:cTn id="40" dur="1" fill="hold">
                                          <p:stCondLst>
                                            <p:cond delay="0"/>
                                          </p:stCondLst>
                                        </p:cTn>
                                        <p:tgtEl>
                                          <p:spTgt spid="41"/>
                                        </p:tgtEl>
                                        <p:attrNameLst>
                                          <p:attrName>style.visibility</p:attrName>
                                        </p:attrNameLst>
                                      </p:cBhvr>
                                      <p:to>
                                        <p:strVal val="visible"/>
                                      </p:to>
                                    </p:set>
                                  </p:childTnLst>
                                </p:cTn>
                              </p:par>
                            </p:childTnLst>
                          </p:cTn>
                        </p:par>
                        <p:par>
                          <p:cTn id="41" fill="hold">
                            <p:stCondLst>
                              <p:cond delay="80"/>
                            </p:stCondLst>
                            <p:childTnLst>
                              <p:par>
                                <p:cTn id="42" presetID="1" presetClass="entr" presetSubtype="0" fill="hold" grpId="0" nodeType="afterEffect">
                                  <p:stCondLst>
                                    <p:cond delay="10"/>
                                  </p:stCondLst>
                                  <p:childTnLst>
                                    <p:set>
                                      <p:cBhvr>
                                        <p:cTn id="43" dur="1" fill="hold">
                                          <p:stCondLst>
                                            <p:cond delay="0"/>
                                          </p:stCondLst>
                                        </p:cTn>
                                        <p:tgtEl>
                                          <p:spTgt spid="38"/>
                                        </p:tgtEl>
                                        <p:attrNameLst>
                                          <p:attrName>style.visibility</p:attrName>
                                        </p:attrNameLst>
                                      </p:cBhvr>
                                      <p:to>
                                        <p:strVal val="visible"/>
                                      </p:to>
                                    </p:set>
                                  </p:childTnLst>
                                </p:cTn>
                              </p:par>
                            </p:childTnLst>
                          </p:cTn>
                        </p:par>
                        <p:par>
                          <p:cTn id="44" fill="hold">
                            <p:stCondLst>
                              <p:cond delay="90"/>
                            </p:stCondLst>
                            <p:childTnLst>
                              <p:par>
                                <p:cTn id="45" presetID="1" presetClass="entr" presetSubtype="0" fill="hold" grpId="0" nodeType="afterEffect">
                                  <p:stCondLst>
                                    <p:cond delay="10"/>
                                  </p:stCondLst>
                                  <p:childTnLst>
                                    <p:set>
                                      <p:cBhvr>
                                        <p:cTn id="46" dur="1" fill="hold">
                                          <p:stCondLst>
                                            <p:cond delay="0"/>
                                          </p:stCondLst>
                                        </p:cTn>
                                        <p:tgtEl>
                                          <p:spTgt spid="4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3"/>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 grpId="0"/>
      <p:bldP spid="28" grpId="0"/>
      <p:bldP spid="29" grpId="0"/>
      <p:bldP spid="30" grpId="0"/>
      <p:bldP spid="31" grpId="0"/>
      <p:bldP spid="32" grpId="0"/>
      <p:bldP spid="33" grpId="0"/>
      <p:bldP spid="34" grpId="0"/>
      <p:bldP spid="35" grpId="0"/>
      <p:bldP spid="37" grpId="0"/>
      <p:bldP spid="38" grpId="0"/>
      <p:bldP spid="39" grpId="0"/>
      <p:bldP spid="40" grpId="0"/>
      <p:bldP spid="41" grpId="0"/>
      <p:bldP spid="42" grpId="0"/>
    </p:bldLst>
  </p:timing>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0347A2-3D36-44D6-9F3B-4181BD1922AA}"/>
              </a:ext>
            </a:extLst>
          </p:cNvPr>
          <p:cNvSpPr>
            <a:spLocks noGrp="1"/>
          </p:cNvSpPr>
          <p:nvPr>
            <p:ph type="title"/>
          </p:nvPr>
        </p:nvSpPr>
        <p:spPr/>
        <p:txBody>
          <a:bodyPr/>
          <a:lstStyle/>
          <a:p>
            <a:r>
              <a:rPr lang="en-US" dirty="0"/>
              <a:t>Your Feedback is Important</a:t>
            </a:r>
          </a:p>
        </p:txBody>
      </p:sp>
      <p:sp>
        <p:nvSpPr>
          <p:cNvPr id="4" name="Rectangle 3">
            <a:extLst>
              <a:ext uri="{FF2B5EF4-FFF2-40B4-BE49-F238E27FC236}">
                <a16:creationId xmlns:a16="http://schemas.microsoft.com/office/drawing/2014/main" id="{D1FCB902-887B-42AC-9812-3B561A486898}"/>
              </a:ext>
            </a:extLst>
          </p:cNvPr>
          <p:cNvSpPr>
            <a:spLocks noChangeAspect="1"/>
          </p:cNvSpPr>
          <p:nvPr/>
        </p:nvSpPr>
        <p:spPr>
          <a:xfrm>
            <a:off x="3964703" y="1912560"/>
            <a:ext cx="3383280" cy="3383280"/>
          </a:xfrm>
          <a:prstGeom prst="rect">
            <a:avLst/>
          </a:prstGeom>
          <a:ln>
            <a:solidFill>
              <a:schemeClr val="bg1">
                <a:lumMod val="85000"/>
              </a:schemeClr>
            </a:solidFill>
          </a:ln>
        </p:spPr>
        <p:txBody>
          <a:bodyPr wrap="square" lIns="0" tIns="0" rIns="0" bIns="0" rtlCol="0" anchor="ctr">
            <a:noAutofit/>
          </a:bodyPr>
          <a:lstStyle/>
          <a:p>
            <a:pPr algn="ctr"/>
            <a:r>
              <a:rPr lang="en-US" sz="2400" dirty="0">
                <a:solidFill>
                  <a:schemeClr val="bg2">
                    <a:lumMod val="50000"/>
                  </a:schemeClr>
                </a:solidFill>
              </a:rPr>
              <a:t>Paste Feedback QR Code here</a:t>
            </a:r>
          </a:p>
        </p:txBody>
      </p:sp>
      <p:pic>
        <p:nvPicPr>
          <p:cNvPr id="5" name="Picture 4">
            <a:extLst>
              <a:ext uri="{FF2B5EF4-FFF2-40B4-BE49-F238E27FC236}">
                <a16:creationId xmlns:a16="http://schemas.microsoft.com/office/drawing/2014/main" id="{B525788C-DD33-4A33-AA19-8AB6C43AF712}"/>
              </a:ext>
            </a:extLst>
          </p:cNvPr>
          <p:cNvPicPr>
            <a:picLocks noChangeAspect="1"/>
          </p:cNvPicPr>
          <p:nvPr/>
        </p:nvPicPr>
        <p:blipFill>
          <a:blip r:embed="rId2"/>
          <a:stretch>
            <a:fillRect/>
          </a:stretch>
        </p:blipFill>
        <p:spPr>
          <a:xfrm>
            <a:off x="3964703" y="1912560"/>
            <a:ext cx="3383280" cy="3383280"/>
          </a:xfrm>
          <a:prstGeom prst="rect">
            <a:avLst/>
          </a:prstGeom>
        </p:spPr>
      </p:pic>
    </p:spTree>
    <p:extLst>
      <p:ext uri="{BB962C8B-B14F-4D97-AF65-F5344CB8AC3E}">
        <p14:creationId xmlns:p14="http://schemas.microsoft.com/office/powerpoint/2010/main" val="95844329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5EC525-2734-1745-8AF2-DC939A16E9C0}"/>
              </a:ext>
            </a:extLst>
          </p:cNvPr>
          <p:cNvSpPr>
            <a:spLocks noGrp="1"/>
          </p:cNvSpPr>
          <p:nvPr>
            <p:ph type="title"/>
          </p:nvPr>
        </p:nvSpPr>
        <p:spPr/>
        <p:txBody>
          <a:bodyPr/>
          <a:lstStyle/>
          <a:p>
            <a:r>
              <a:rPr lang="en-US" dirty="0"/>
              <a:t>Final Thoughts</a:t>
            </a:r>
          </a:p>
        </p:txBody>
      </p:sp>
      <p:sp>
        <p:nvSpPr>
          <p:cNvPr id="6" name="Title 1">
            <a:extLst>
              <a:ext uri="{FF2B5EF4-FFF2-40B4-BE49-F238E27FC236}">
                <a16:creationId xmlns:a16="http://schemas.microsoft.com/office/drawing/2014/main" id="{C6ADAF97-C912-8548-8F88-13CFBD7948E1}"/>
              </a:ext>
            </a:extLst>
          </p:cNvPr>
          <p:cNvSpPr txBox="1">
            <a:spLocks/>
          </p:cNvSpPr>
          <p:nvPr/>
        </p:nvSpPr>
        <p:spPr>
          <a:xfrm>
            <a:off x="5022057" y="2867170"/>
            <a:ext cx="3280496" cy="745832"/>
          </a:xfrm>
          <a:prstGeom prst="rect">
            <a:avLst/>
          </a:prstGeom>
        </p:spPr>
        <p:txBody>
          <a:bodyPr vert="horz" lIns="0" tIns="0" rIns="0" bIns="0" rtlCol="0" anchor="ctr">
            <a:noAutofit/>
          </a:bodyPr>
          <a:lstStyle>
            <a:lvl1pPr algn="r" defTabSz="576026" rtl="0" eaLnBrk="1" latinLnBrk="0" hangingPunct="1">
              <a:spcBef>
                <a:spcPct val="0"/>
              </a:spcBef>
              <a:buNone/>
              <a:defRPr sz="6000" b="0" i="0" kern="1200" cap="none">
                <a:solidFill>
                  <a:schemeClr val="accent1"/>
                </a:solidFill>
                <a:latin typeface="+mj-lt"/>
                <a:ea typeface="+mj-ea"/>
                <a:cs typeface="Arial"/>
              </a:defRPr>
            </a:lvl1pPr>
          </a:lstStyle>
          <a:p>
            <a:endParaRPr lang="en-US" dirty="0"/>
          </a:p>
        </p:txBody>
      </p:sp>
    </p:spTree>
    <p:extLst>
      <p:ext uri="{BB962C8B-B14F-4D97-AF65-F5344CB8AC3E}">
        <p14:creationId xmlns:p14="http://schemas.microsoft.com/office/powerpoint/2010/main" val="29818452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a:t>This session is NOT about</a:t>
            </a:r>
            <a:endParaRPr lang="en-GB" dirty="0"/>
          </a:p>
        </p:txBody>
      </p:sp>
      <p:pic>
        <p:nvPicPr>
          <p:cNvPr id="8195" name="Picture 3" descr="\\boffil01.group.net\david.postlethwaite\My Documents\Pictures\discussed at meeting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3874" y="2040350"/>
            <a:ext cx="4515326" cy="2461578"/>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boffil01.group.net\david.postlethwaite\My Documents\Pictures\imagesD1M5TFN5.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85911" y="1432242"/>
            <a:ext cx="4558189" cy="3697808"/>
          </a:xfrm>
          <a:prstGeom prst="rect">
            <a:avLst/>
          </a:prstGeom>
          <a:noFill/>
          <a:extLst>
            <a:ext uri="{909E8E84-426E-40DD-AFC4-6F175D3DCCD1}">
              <a14:hiddenFill xmlns:a14="http://schemas.microsoft.com/office/drawing/2010/main">
                <a:solidFill>
                  <a:srgbClr val="FFFFFF"/>
                </a:solidFill>
              </a14:hiddenFill>
            </a:ext>
          </a:extLst>
        </p:spPr>
      </p:pic>
      <p:sp>
        <p:nvSpPr>
          <p:cNvPr id="4" name="Multiply 3"/>
          <p:cNvSpPr/>
          <p:nvPr/>
        </p:nvSpPr>
        <p:spPr>
          <a:xfrm>
            <a:off x="1920240" y="1680210"/>
            <a:ext cx="7612380" cy="3714750"/>
          </a:xfrm>
          <a:prstGeom prst="mathMultiply">
            <a:avLst/>
          </a:prstGeom>
          <a:solidFill>
            <a:srgbClr val="FF0000">
              <a:alpha val="67000"/>
            </a:srgbClr>
          </a:solidFill>
          <a:ln w="3175">
            <a:noFill/>
          </a:ln>
        </p:spPr>
        <p:txBody>
          <a:bodyPr lIns="0" tIns="0" rIns="0" bIns="0" rtlCol="0" anchor="ctr">
            <a:spAutoFit/>
          </a:bodyPr>
          <a:lstStyle/>
          <a:p>
            <a:pPr algn="l"/>
            <a:endParaRPr lang="en-GB" sz="2400" dirty="0">
              <a:solidFill>
                <a:schemeClr val="accent1"/>
              </a:solidFill>
            </a:endParaRPr>
          </a:p>
        </p:txBody>
      </p:sp>
    </p:spTree>
    <p:extLst>
      <p:ext uri="{BB962C8B-B14F-4D97-AF65-F5344CB8AC3E}">
        <p14:creationId xmlns:p14="http://schemas.microsoft.com/office/powerpoint/2010/main" val="372611648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0"/>
                                        <p:tgtEl>
                                          <p:spTgt spid="4"/>
                                        </p:tgtEl>
                                      </p:cBhvr>
                                    </p:animEffect>
                                    <p:anim calcmode="lin" valueType="num">
                                      <p:cBhvr>
                                        <p:cTn id="8" dur="2000" fill="hold"/>
                                        <p:tgtEl>
                                          <p:spTgt spid="4"/>
                                        </p:tgtEl>
                                        <p:attrNameLst>
                                          <p:attrName>ppt_w</p:attrName>
                                        </p:attrNameLst>
                                      </p:cBhvr>
                                      <p:tavLst>
                                        <p:tav tm="0" fmla="#ppt_w*sin(2.5*pi*$)">
                                          <p:val>
                                            <p:fltVal val="0"/>
                                          </p:val>
                                        </p:tav>
                                        <p:tav tm="100000">
                                          <p:val>
                                            <p:fltVal val="1"/>
                                          </p:val>
                                        </p:tav>
                                      </p:tavLst>
                                    </p:anim>
                                    <p:anim calcmode="lin" valueType="num">
                                      <p:cBhvr>
                                        <p:cTn id="9" dur="2000" fill="hold"/>
                                        <p:tgtEl>
                                          <p:spTgt spid="4"/>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A2F23E-1B99-4A15-B8B9-2FDC05BEA3EA}"/>
              </a:ext>
            </a:extLst>
          </p:cNvPr>
          <p:cNvSpPr>
            <a:spLocks noGrp="1"/>
          </p:cNvSpPr>
          <p:nvPr>
            <p:ph type="title"/>
          </p:nvPr>
        </p:nvSpPr>
        <p:spPr/>
        <p:txBody>
          <a:bodyPr/>
          <a:lstStyle/>
          <a:p>
            <a:r>
              <a:rPr lang="en-NZ" dirty="0"/>
              <a:t>It is also NOT about</a:t>
            </a:r>
          </a:p>
        </p:txBody>
      </p:sp>
      <p:pic>
        <p:nvPicPr>
          <p:cNvPr id="5" name="Picture 4">
            <a:extLst>
              <a:ext uri="{FF2B5EF4-FFF2-40B4-BE49-F238E27FC236}">
                <a16:creationId xmlns:a16="http://schemas.microsoft.com/office/drawing/2014/main" id="{2B7A08BD-925F-48B0-96C7-4DBAE20D5B21}"/>
              </a:ext>
            </a:extLst>
          </p:cNvPr>
          <p:cNvPicPr>
            <a:picLocks noChangeAspect="1"/>
          </p:cNvPicPr>
          <p:nvPr/>
        </p:nvPicPr>
        <p:blipFill>
          <a:blip r:embed="rId2"/>
          <a:stretch>
            <a:fillRect/>
          </a:stretch>
        </p:blipFill>
        <p:spPr>
          <a:xfrm>
            <a:off x="859568" y="1530011"/>
            <a:ext cx="8518001" cy="4400182"/>
          </a:xfrm>
          <a:prstGeom prst="rect">
            <a:avLst/>
          </a:prstGeom>
        </p:spPr>
      </p:pic>
      <p:sp>
        <p:nvSpPr>
          <p:cNvPr id="8" name="Multiply 3">
            <a:extLst>
              <a:ext uri="{FF2B5EF4-FFF2-40B4-BE49-F238E27FC236}">
                <a16:creationId xmlns:a16="http://schemas.microsoft.com/office/drawing/2014/main" id="{B3475DE7-3E34-4A2A-AF5B-3B24BACF3ECA}"/>
              </a:ext>
            </a:extLst>
          </p:cNvPr>
          <p:cNvSpPr/>
          <p:nvPr/>
        </p:nvSpPr>
        <p:spPr>
          <a:xfrm>
            <a:off x="1920240" y="1680210"/>
            <a:ext cx="7612380" cy="3714750"/>
          </a:xfrm>
          <a:prstGeom prst="mathMultiply">
            <a:avLst/>
          </a:prstGeom>
          <a:solidFill>
            <a:srgbClr val="FF0000">
              <a:alpha val="67000"/>
            </a:srgbClr>
          </a:solidFill>
          <a:ln w="3175">
            <a:noFill/>
          </a:ln>
        </p:spPr>
        <p:txBody>
          <a:bodyPr lIns="0" tIns="0" rIns="0" bIns="0" rtlCol="0" anchor="ctr">
            <a:spAutoFit/>
          </a:bodyPr>
          <a:lstStyle/>
          <a:p>
            <a:pPr algn="l"/>
            <a:endParaRPr lang="en-GB" sz="2400" dirty="0">
              <a:solidFill>
                <a:schemeClr val="accent1"/>
              </a:solidFill>
            </a:endParaRPr>
          </a:p>
        </p:txBody>
      </p:sp>
    </p:spTree>
    <p:extLst>
      <p:ext uri="{BB962C8B-B14F-4D97-AF65-F5344CB8AC3E}">
        <p14:creationId xmlns:p14="http://schemas.microsoft.com/office/powerpoint/2010/main" val="152484451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2000"/>
                                        <p:tgtEl>
                                          <p:spTgt spid="8"/>
                                        </p:tgtEl>
                                      </p:cBhvr>
                                    </p:animEffect>
                                    <p:anim calcmode="lin" valueType="num">
                                      <p:cBhvr>
                                        <p:cTn id="8" dur="2000" fill="hold"/>
                                        <p:tgtEl>
                                          <p:spTgt spid="8"/>
                                        </p:tgtEl>
                                        <p:attrNameLst>
                                          <p:attrName>ppt_w</p:attrName>
                                        </p:attrNameLst>
                                      </p:cBhvr>
                                      <p:tavLst>
                                        <p:tav tm="0" fmla="#ppt_w*sin(2.5*pi*$)">
                                          <p:val>
                                            <p:fltVal val="0"/>
                                          </p:val>
                                        </p:tav>
                                        <p:tav tm="100000">
                                          <p:val>
                                            <p:fltVal val="1"/>
                                          </p:val>
                                        </p:tav>
                                      </p:tavLst>
                                    </p:anim>
                                    <p:anim calcmode="lin" valueType="num">
                                      <p:cBhvr>
                                        <p:cTn id="9" dur="2000" fill="hold"/>
                                        <p:tgtEl>
                                          <p:spTgt spid="8"/>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C12824-E838-427B-BA49-01BF7503A2C2}"/>
              </a:ext>
            </a:extLst>
          </p:cNvPr>
          <p:cNvSpPr>
            <a:spLocks noGrp="1"/>
          </p:cNvSpPr>
          <p:nvPr>
            <p:ph type="title"/>
          </p:nvPr>
        </p:nvSpPr>
        <p:spPr/>
        <p:txBody>
          <a:bodyPr/>
          <a:lstStyle/>
          <a:p>
            <a:r>
              <a:rPr lang="en-AU" dirty="0"/>
              <a:t>It is about ?</a:t>
            </a:r>
          </a:p>
        </p:txBody>
      </p:sp>
    </p:spTree>
    <p:extLst>
      <p:ext uri="{BB962C8B-B14F-4D97-AF65-F5344CB8AC3E}">
        <p14:creationId xmlns:p14="http://schemas.microsoft.com/office/powerpoint/2010/main" val="36099973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a:t>Graph Theory</a:t>
            </a:r>
            <a:endParaRPr lang="en-US" dirty="0"/>
          </a:p>
        </p:txBody>
      </p:sp>
      <p:sp>
        <p:nvSpPr>
          <p:cNvPr id="3" name="Text Placeholder 2">
            <a:extLst>
              <a:ext uri="{FF2B5EF4-FFF2-40B4-BE49-F238E27FC236}">
                <a16:creationId xmlns:a16="http://schemas.microsoft.com/office/drawing/2014/main" id="{0F7400E2-7121-43F6-971C-1CCD23E7F9C4}"/>
              </a:ext>
            </a:extLst>
          </p:cNvPr>
          <p:cNvSpPr>
            <a:spLocks noGrp="1"/>
          </p:cNvSpPr>
          <p:nvPr>
            <p:ph type="body" idx="1"/>
          </p:nvPr>
        </p:nvSpPr>
        <p:spPr/>
        <p:txBody>
          <a:bodyPr/>
          <a:lstStyle/>
          <a:p>
            <a:endParaRPr lang="en-NZ"/>
          </a:p>
        </p:txBody>
      </p:sp>
    </p:spTree>
    <p:extLst>
      <p:ext uri="{BB962C8B-B14F-4D97-AF65-F5344CB8AC3E}">
        <p14:creationId xmlns:p14="http://schemas.microsoft.com/office/powerpoint/2010/main" val="102506698"/>
      </p:ext>
    </p:extLst>
  </p:cSld>
  <p:clrMapOvr>
    <a:masterClrMapping/>
  </p:clrMapOvr>
  <p:transition spd="slow"/>
</p:sld>
</file>

<file path=ppt/theme/theme1.xml><?xml version="1.0" encoding="utf-8"?>
<a:theme xmlns:a="http://schemas.openxmlformats.org/drawingml/2006/main" name="SQLSatOslo 2016">
  <a:themeElements>
    <a:clrScheme name="PASS SQLSaturday">
      <a:dk1>
        <a:srgbClr val="101820"/>
      </a:dk1>
      <a:lt1>
        <a:srgbClr val="FFFFFF"/>
      </a:lt1>
      <a:dk2>
        <a:srgbClr val="414A54"/>
      </a:dk2>
      <a:lt2>
        <a:srgbClr val="F2F2F2"/>
      </a:lt2>
      <a:accent1>
        <a:srgbClr val="00BF6F"/>
      </a:accent1>
      <a:accent2>
        <a:srgbClr val="007A3E"/>
      </a:accent2>
      <a:accent3>
        <a:srgbClr val="2DCCD3"/>
      </a:accent3>
      <a:accent4>
        <a:srgbClr val="007377"/>
      </a:accent4>
      <a:accent5>
        <a:srgbClr val="6558B1"/>
      </a:accent5>
      <a:accent6>
        <a:srgbClr val="AF272F"/>
      </a:accent6>
      <a:hlink>
        <a:srgbClr val="00BF6F"/>
      </a:hlink>
      <a:folHlink>
        <a:srgbClr val="2DCCD3"/>
      </a:folHlink>
    </a:clrScheme>
    <a:fontScheme name="PASS SQLSaturday">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lIns="0" tIns="0" rIns="0" bIns="0" anchor="ctr">
        <a:spAutoFit/>
      </a:bodyPr>
      <a:lstStyle>
        <a:defPPr algn="l">
          <a:defRPr sz="2400" dirty="0" smtClean="0">
            <a:solidFill>
              <a:schemeClr val="accent1"/>
            </a:solidFil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38329</TotalTime>
  <Words>4030</Words>
  <Application>Microsoft Office PowerPoint</Application>
  <PresentationFormat>Custom</PresentationFormat>
  <Paragraphs>592</Paragraphs>
  <Slides>53</Slides>
  <Notes>21</Notes>
  <HiddenSlides>4</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53</vt:i4>
      </vt:variant>
    </vt:vector>
  </HeadingPairs>
  <TitlesOfParts>
    <vt:vector size="65" baseType="lpstr">
      <vt:lpstr>&amp;quot</vt:lpstr>
      <vt:lpstr>AppleStorm</vt:lpstr>
      <vt:lpstr>Arial</vt:lpstr>
      <vt:lpstr>Calibri</vt:lpstr>
      <vt:lpstr>Courier New</vt:lpstr>
      <vt:lpstr>Helvetica Neue</vt:lpstr>
      <vt:lpstr>Proxima Nova Light</vt:lpstr>
      <vt:lpstr>Segoe UI</vt:lpstr>
      <vt:lpstr>Segoe UI Semibold</vt:lpstr>
      <vt:lpstr>Segoe UI Semilight</vt:lpstr>
      <vt:lpstr>Wingdings</vt:lpstr>
      <vt:lpstr>SQLSatOslo 2016</vt:lpstr>
      <vt:lpstr>Graph Databases  with  Azure CosmosDB</vt:lpstr>
      <vt:lpstr>Patrick Flynn SQL Server DBA  Link Group Australia Group</vt:lpstr>
      <vt:lpstr>Thanks to our Sponsors</vt:lpstr>
      <vt:lpstr>Agenda</vt:lpstr>
      <vt:lpstr>Graph Databases ?</vt:lpstr>
      <vt:lpstr>This session is NOT about</vt:lpstr>
      <vt:lpstr>It is also NOT about</vt:lpstr>
      <vt:lpstr>It is about ?</vt:lpstr>
      <vt:lpstr>Graph Theory</vt:lpstr>
      <vt:lpstr>Origin: The Königsberg Bridge Problem</vt:lpstr>
      <vt:lpstr>Solving the Königsberg Bridge Problem</vt:lpstr>
      <vt:lpstr>Solving the Königsberg Bridge Problem</vt:lpstr>
      <vt:lpstr>Kaliningrad Today</vt:lpstr>
      <vt:lpstr>Graph Theory: Directed Graph</vt:lpstr>
      <vt:lpstr>What is Graph Data?</vt:lpstr>
      <vt:lpstr>So, what is a Graph Database?</vt:lpstr>
      <vt:lpstr>What is a Graph Database</vt:lpstr>
      <vt:lpstr>What is a Graph Database</vt:lpstr>
      <vt:lpstr>What is a Graph Database</vt:lpstr>
      <vt:lpstr>What is a Graph Database</vt:lpstr>
      <vt:lpstr>PowerPoint Presentation</vt:lpstr>
      <vt:lpstr>PowerPoint Presentation</vt:lpstr>
      <vt:lpstr>PowerPoint Presentation</vt:lpstr>
      <vt:lpstr>Uses for a Graph Database</vt:lpstr>
      <vt:lpstr>Uses for a Graph Database</vt:lpstr>
      <vt:lpstr>PowerPoint Presentation</vt:lpstr>
      <vt:lpstr>Uses for Graph Databases</vt:lpstr>
      <vt:lpstr>Major Vendors in Graph Database</vt:lpstr>
      <vt:lpstr>When to use a Graph Database</vt:lpstr>
      <vt:lpstr>Cosmos DB  </vt:lpstr>
      <vt:lpstr>Azure Cosmos DB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Gremlin - Apache TinkerPop</vt:lpstr>
      <vt:lpstr>PowerPoint Presentation</vt:lpstr>
      <vt:lpstr>PowerPoint Presentation</vt:lpstr>
      <vt:lpstr>Populating  Content</vt:lpstr>
      <vt:lpstr>PowerPoint Presentation</vt:lpstr>
      <vt:lpstr>PowerPoint Presentation</vt:lpstr>
      <vt:lpstr>PowerPoint Presentation</vt:lpstr>
      <vt:lpstr>Azure Cosmos DB Graph Links</vt:lpstr>
      <vt:lpstr>Apache TinkerPop - Gremlin</vt:lpstr>
      <vt:lpstr>Social</vt:lpstr>
      <vt:lpstr>Questions?</vt:lpstr>
      <vt:lpstr>Your Feedback is Important</vt:lpstr>
      <vt:lpstr>Final Thoughts</vt:lpstr>
    </vt:vector>
  </TitlesOfParts>
  <Company>Revealed Design, LLC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Carla Hamilton</dc:creator>
  <cp:lastModifiedBy>Patrick Flynn</cp:lastModifiedBy>
  <cp:revision>189</cp:revision>
  <dcterms:created xsi:type="dcterms:W3CDTF">2011-08-19T20:30:49Z</dcterms:created>
  <dcterms:modified xsi:type="dcterms:W3CDTF">2018-08-01T05:42:54Z</dcterms:modified>
</cp:coreProperties>
</file>